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18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1" r:id="rId46"/>
    <p:sldId id="302" r:id="rId47"/>
    <p:sldId id="303" r:id="rId48"/>
    <p:sldId id="304" r:id="rId49"/>
    <p:sldId id="320" r:id="rId50"/>
    <p:sldId id="321" r:id="rId51"/>
    <p:sldId id="317" r:id="rId52"/>
    <p:sldId id="305" r:id="rId53"/>
    <p:sldId id="306" r:id="rId54"/>
    <p:sldId id="307" r:id="rId55"/>
    <p:sldId id="308" r:id="rId56"/>
    <p:sldId id="309" r:id="rId57"/>
    <p:sldId id="311" r:id="rId58"/>
    <p:sldId id="312" r:id="rId59"/>
    <p:sldId id="313" r:id="rId60"/>
    <p:sldId id="314" r:id="rId61"/>
    <p:sldId id="315" r:id="rId62"/>
    <p:sldId id="316" r:id="rId63"/>
    <p:sldId id="319" r:id="rId64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7" autoAdjust="0"/>
    <p:restoredTop sz="94660"/>
  </p:normalViewPr>
  <p:slideViewPr>
    <p:cSldViewPr>
      <p:cViewPr varScale="1">
        <p:scale>
          <a:sx n="209" d="100"/>
          <a:sy n="209" d="100"/>
        </p:scale>
        <p:origin x="342" y="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265488" y="0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59660-5AC8-4ACE-AE0B-D6CC530914EA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11350" y="406400"/>
            <a:ext cx="1943100" cy="1093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76263" y="1562100"/>
            <a:ext cx="4613275" cy="12779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265488" y="3082925"/>
            <a:ext cx="2498725" cy="161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1ED24-8D75-4B2E-9631-E4FDB3A5DB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6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1ED24-8D75-4B2E-9631-E4FDB3A5DB4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0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770" y="76375"/>
            <a:ext cx="5459095" cy="2076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9F9F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3796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75E75-C973-4A58-8059-A08471EC2B54}" type="datetime1">
              <a:rPr lang="en-US" smtClean="0"/>
              <a:t>6/15/2023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80A698-B927-81DB-5710-486F13F31683}"/>
              </a:ext>
            </a:extLst>
          </p:cNvPr>
          <p:cNvSpPr txBox="1"/>
          <p:nvPr userDrawn="1"/>
        </p:nvSpPr>
        <p:spPr>
          <a:xfrm>
            <a:off x="5081222" y="2914165"/>
            <a:ext cx="48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3796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C4F1B-5F1D-4362-B012-4604A52D3808}" type="datetime1">
              <a:rPr lang="en-US" smtClean="0"/>
              <a:t>6/15/2023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524B0D-6607-3CE9-0CC7-FDF0FC19C74C}"/>
              </a:ext>
            </a:extLst>
          </p:cNvPr>
          <p:cNvSpPr txBox="1"/>
          <p:nvPr userDrawn="1"/>
        </p:nvSpPr>
        <p:spPr>
          <a:xfrm>
            <a:off x="5081222" y="2914165"/>
            <a:ext cx="48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1E9E2-A044-4EAD-9B5E-C2E84525C76C}" type="datetime1">
              <a:rPr lang="en-US" smtClean="0"/>
              <a:t>6/15/2023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9965C-AC23-1FA2-46F1-210F03850DB2}"/>
              </a:ext>
            </a:extLst>
          </p:cNvPr>
          <p:cNvSpPr txBox="1"/>
          <p:nvPr userDrawn="1"/>
        </p:nvSpPr>
        <p:spPr>
          <a:xfrm>
            <a:off x="5081222" y="2914165"/>
            <a:ext cx="48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760085" cy="3240405"/>
          </a:xfrm>
          <a:custGeom>
            <a:avLst/>
            <a:gdLst/>
            <a:ahLst/>
            <a:cxnLst/>
            <a:rect l="l" t="t" r="r" b="b"/>
            <a:pathLst>
              <a:path w="5760085" h="3240405">
                <a:moveTo>
                  <a:pt x="5759996" y="0"/>
                </a:moveTo>
                <a:lnTo>
                  <a:pt x="0" y="0"/>
                </a:lnTo>
                <a:lnTo>
                  <a:pt x="0" y="3239998"/>
                </a:lnTo>
                <a:lnTo>
                  <a:pt x="5759996" y="3239998"/>
                </a:lnTo>
                <a:lnTo>
                  <a:pt x="5759996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F9F9F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C5F33-E6B4-45AC-B421-264D04DE4F2C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8D836-73BD-30C7-4C57-902BDEE1451A}"/>
              </a:ext>
            </a:extLst>
          </p:cNvPr>
          <p:cNvSpPr txBox="1"/>
          <p:nvPr userDrawn="1"/>
        </p:nvSpPr>
        <p:spPr>
          <a:xfrm>
            <a:off x="5081222" y="2914165"/>
            <a:ext cx="48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D4CE4-4927-441F-9992-643751D9B1B4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41BCE2-4328-0E00-E7AD-4C2B2B352800}"/>
              </a:ext>
            </a:extLst>
          </p:cNvPr>
          <p:cNvSpPr txBox="1"/>
          <p:nvPr userDrawn="1"/>
        </p:nvSpPr>
        <p:spPr>
          <a:xfrm>
            <a:off x="5081222" y="2914165"/>
            <a:ext cx="48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760085" cy="3240405"/>
          </a:xfrm>
          <a:custGeom>
            <a:avLst/>
            <a:gdLst/>
            <a:ahLst/>
            <a:cxnLst/>
            <a:rect l="l" t="t" r="r" b="b"/>
            <a:pathLst>
              <a:path w="5760085" h="3240405">
                <a:moveTo>
                  <a:pt x="5759996" y="0"/>
                </a:moveTo>
                <a:lnTo>
                  <a:pt x="0" y="0"/>
                </a:lnTo>
                <a:lnTo>
                  <a:pt x="0" y="3239998"/>
                </a:lnTo>
                <a:lnTo>
                  <a:pt x="5759996" y="3239998"/>
                </a:lnTo>
                <a:lnTo>
                  <a:pt x="5759996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-12"/>
            <a:ext cx="5760085" cy="376555"/>
          </a:xfrm>
          <a:custGeom>
            <a:avLst/>
            <a:gdLst/>
            <a:ahLst/>
            <a:cxnLst/>
            <a:rect l="l" t="t" r="r" b="b"/>
            <a:pathLst>
              <a:path w="5760085" h="376555">
                <a:moveTo>
                  <a:pt x="5759996" y="0"/>
                </a:moveTo>
                <a:lnTo>
                  <a:pt x="0" y="0"/>
                </a:lnTo>
                <a:lnTo>
                  <a:pt x="0" y="376377"/>
                </a:lnTo>
                <a:lnTo>
                  <a:pt x="5759996" y="376377"/>
                </a:lnTo>
                <a:lnTo>
                  <a:pt x="5759996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2770" y="76375"/>
            <a:ext cx="4505325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F9F9F9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990610"/>
            <a:ext cx="2905125" cy="1798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3796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8DBD9-8D49-4D02-9482-E6DB4F1E6189}" type="datetime1">
              <a:rPr lang="en-US" smtClean="0"/>
              <a:t>6/15/2023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151376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trum.ieee.org/top-programming-languag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dmonk.com/sogrady/2021/08/05/language-rankings-6-21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keptics.stackexchange.com/questions/5114/did-cobol-have-250-billion-lines-of-code-and-1-million-programmers-as-late-as-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a/fprime" TargetMode="External"/><Relationship Id="rId2" Type="http://schemas.openxmlformats.org/officeDocument/2006/relationships/hyperlink" Target="https://twitter.com/thePiggsBoson/status/150213523807962727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ET2MS1tIjA&amp;t=1900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4.xml"/><Relationship Id="rId5" Type="http://schemas.openxmlformats.org/officeDocument/2006/relationships/slide" Target="slide36.xml"/><Relationship Id="rId4" Type="http://schemas.openxmlformats.org/officeDocument/2006/relationships/slide" Target="slide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samsaffron/status/1227755695749001216?s=09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mcbioinformatics.biomedcentral.com/articles/10.1186/1471-2105-9-8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greenlab.di.uminho.pt/wp-content/uploads/2017/09/paperSLE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50-020-1208-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ython.org/doc/FAQ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www.youtube.com/watch?v=uTxRF5ag27A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-std.org/jtc1/sc22/wg21/docs/papers/2020/p2137r0.html" TargetMode="External"/><Relationship Id="rId2" Type="http://schemas.openxmlformats.org/officeDocument/2006/relationships/hyperlink" Target="https://www.open-std.org/jtc1/sc22/wg21/docs/papers/2020/p1881r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hsutter/cppfront" TargetMode="External"/><Relationship Id="rId5" Type="http://schemas.openxmlformats.org/officeDocument/2006/relationships/hyperlink" Target="https://www.circle-lang.org/" TargetMode="External"/><Relationship Id="rId4" Type="http://schemas.openxmlformats.org/officeDocument/2006/relationships/hyperlink" Target="https://github.com/carbon-language/carbon-lan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eel.is/c%2B%2Bdraft/full" TargetMode="External"/><Relationship Id="rId3" Type="http://schemas.openxmlformats.org/officeDocument/2006/relationships/hyperlink" Target="http://www.learncpp.com/" TargetMode="External"/><Relationship Id="rId7" Type="http://schemas.openxmlformats.org/officeDocument/2006/relationships/hyperlink" Target="https://stackoverflow.com/questions/tagged/c%2b%2b" TargetMode="External"/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3.ntu.edu.sg/home/ehchua/programming/index.html" TargetMode="External"/><Relationship Id="rId5" Type="http://schemas.openxmlformats.org/officeDocument/2006/relationships/hyperlink" Target="https://en.wikibooks.org/wiki/C%2B%2B_Programming" TargetMode="External"/><Relationship Id="rId4" Type="http://schemas.openxmlformats.org/officeDocument/2006/relationships/hyperlink" Target="http://www.tutorialspoint.com/cplusplus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ppCon" TargetMode="External"/><Relationship Id="rId13" Type="http://schemas.openxmlformats.org/officeDocument/2006/relationships/hyperlink" Target="https://cpppatterns.com/" TargetMode="External"/><Relationship Id="rId3" Type="http://schemas.openxmlformats.org/officeDocument/2006/relationships/hyperlink" Target="https://cpp.libhunt.com/newsletter/archive" TargetMode="External"/><Relationship Id="rId7" Type="http://schemas.openxmlformats.org/officeDocument/2006/relationships/hyperlink" Target="https://cppcon.org/" TargetMode="External"/><Relationship Id="rId12" Type="http://schemas.openxmlformats.org/officeDocument/2006/relationships/hyperlink" Target="https://open.kattis.com/" TargetMode="External"/><Relationship Id="rId2" Type="http://schemas.openxmlformats.org/officeDocument/2006/relationships/hyperlink" Target="https://isocpp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etingcpp.com/mcpp/slides/" TargetMode="External"/><Relationship Id="rId11" Type="http://schemas.openxmlformats.org/officeDocument/2006/relationships/hyperlink" Target="https://leetcode.com/problemset/algorithms/" TargetMode="External"/><Relationship Id="rId5" Type="http://schemas.openxmlformats.org/officeDocument/2006/relationships/hyperlink" Target="http://www.meetingcpp.com/" TargetMode="External"/><Relationship Id="rId10" Type="http://schemas.openxmlformats.org/officeDocument/2006/relationships/hyperlink" Target="http://www.hackerrank.com/domains/cpp" TargetMode="External"/><Relationship Id="rId4" Type="http://schemas.openxmlformats.org/officeDocument/2006/relationships/hyperlink" Target="http://www.meetingcpp.com/blog/blogroll/" TargetMode="External"/><Relationship Id="rId9" Type="http://schemas.openxmlformats.org/officeDocument/2006/relationships/hyperlink" Target="https://isocpp.org/wiki/faq/conferences-worldwid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" Target="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wsl/setup/environment#set-up-your-linux-username-and-password" TargetMode="External"/><Relationship Id="rId2" Type="http://schemas.openxmlformats.org/officeDocument/2006/relationships/hyperlink" Target="https://learn.microsoft.com/en-us/windows/wsl/instal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setup/windows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visualstudio.com/docs/setup/mac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.stackoverflow.co/2022/#section-most-popular-technologies-integrated-development-environment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compiler_support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" Target="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085" cy="3240405"/>
          </a:xfrm>
          <a:custGeom>
            <a:avLst/>
            <a:gdLst/>
            <a:ahLst/>
            <a:cxnLst/>
            <a:rect l="l" t="t" r="r" b="b"/>
            <a:pathLst>
              <a:path w="5760085" h="3240405">
                <a:moveTo>
                  <a:pt x="5759996" y="0"/>
                </a:moveTo>
                <a:lnTo>
                  <a:pt x="0" y="0"/>
                </a:lnTo>
                <a:lnTo>
                  <a:pt x="0" y="3239998"/>
                </a:lnTo>
                <a:lnTo>
                  <a:pt x="5759996" y="3239998"/>
                </a:lnTo>
                <a:lnTo>
                  <a:pt x="5759996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548" y="539191"/>
            <a:ext cx="4037329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270" dirty="0">
                <a:solidFill>
                  <a:srgbClr val="22373A"/>
                </a:solidFill>
              </a:rPr>
              <a:t>C++</a:t>
            </a:r>
            <a:r>
              <a:rPr sz="2450" spc="-254" dirty="0">
                <a:solidFill>
                  <a:srgbClr val="22373A"/>
                </a:solidFill>
              </a:rPr>
              <a:t> </a:t>
            </a:r>
            <a:r>
              <a:rPr sz="2450" spc="-220" dirty="0">
                <a:solidFill>
                  <a:srgbClr val="22373A"/>
                </a:solidFill>
              </a:rPr>
              <a:t>Programming</a:t>
            </a:r>
            <a:endParaRPr sz="2450" dirty="0"/>
          </a:p>
        </p:txBody>
      </p:sp>
      <p:sp>
        <p:nvSpPr>
          <p:cNvPr id="4" name="object 4"/>
          <p:cNvSpPr txBox="1"/>
          <p:nvPr/>
        </p:nvSpPr>
        <p:spPr>
          <a:xfrm>
            <a:off x="1796237" y="1338859"/>
            <a:ext cx="2911475" cy="3403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49935" algn="l"/>
                <a:tab pos="1108710" algn="l"/>
              </a:tabLst>
            </a:pPr>
            <a:r>
              <a:rPr sz="2050" spc="-20" dirty="0">
                <a:solidFill>
                  <a:srgbClr val="22373A"/>
                </a:solidFill>
                <a:latin typeface="Palatino Linotype"/>
                <a:cs typeface="Palatino Linotype"/>
              </a:rPr>
              <a:t>Week</a:t>
            </a:r>
            <a:r>
              <a:rPr sz="205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205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1.</a:t>
            </a:r>
            <a:r>
              <a:rPr sz="2050" dirty="0">
                <a:solidFill>
                  <a:srgbClr val="22373A"/>
                </a:solidFill>
                <a:latin typeface="Palatino Linotype"/>
                <a:cs typeface="Palatino Linotype"/>
              </a:rPr>
              <a:t>	</a:t>
            </a:r>
            <a:r>
              <a:rPr sz="2050" spc="200" dirty="0">
                <a:solidFill>
                  <a:srgbClr val="22373A"/>
                </a:solidFill>
                <a:latin typeface="Palatino Linotype"/>
                <a:cs typeface="Palatino Linotype"/>
              </a:rPr>
              <a:t>Introduction</a:t>
            </a:r>
            <a:endParaRPr sz="205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1881149"/>
            <a:ext cx="5040630" cy="5080"/>
          </a:xfrm>
          <a:custGeom>
            <a:avLst/>
            <a:gdLst/>
            <a:ahLst/>
            <a:cxnLst/>
            <a:rect l="l" t="t" r="r" b="b"/>
            <a:pathLst>
              <a:path w="5040630" h="5080">
                <a:moveTo>
                  <a:pt x="5040058" y="0"/>
                </a:moveTo>
                <a:lnTo>
                  <a:pt x="0" y="0"/>
                </a:lnTo>
                <a:lnTo>
                  <a:pt x="0" y="5054"/>
                </a:lnTo>
                <a:lnTo>
                  <a:pt x="5040058" y="5054"/>
                </a:lnTo>
                <a:lnTo>
                  <a:pt x="5040058" y="0"/>
                </a:lnTo>
                <a:close/>
              </a:path>
            </a:pathLst>
          </a:custGeom>
          <a:solidFill>
            <a:srgbClr val="EB81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7548" y="2170341"/>
            <a:ext cx="2408555" cy="572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68400">
              <a:lnSpc>
                <a:spcPct val="100000"/>
              </a:lnSpc>
              <a:spcBef>
                <a:spcPts val="95"/>
              </a:spcBef>
            </a:pPr>
            <a:r>
              <a:rPr sz="1200" i="1" spc="-50" dirty="0">
                <a:solidFill>
                  <a:srgbClr val="22373A"/>
                </a:solidFill>
                <a:latin typeface="Palatino Linotype"/>
                <a:cs typeface="Palatino Linotype"/>
              </a:rPr>
              <a:t>Dr.</a:t>
            </a:r>
            <a:r>
              <a:rPr sz="1200" i="1" spc="-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200" i="1" spc="-50" dirty="0">
                <a:solidFill>
                  <a:srgbClr val="22373A"/>
                </a:solidFill>
                <a:latin typeface="Palatino Linotype"/>
                <a:cs typeface="Palatino Linotype"/>
              </a:rPr>
              <a:t>Owen</a:t>
            </a:r>
            <a:r>
              <a:rPr sz="1200" i="1" spc="-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200" i="1" spc="-20" dirty="0">
                <a:solidFill>
                  <a:srgbClr val="22373A"/>
                </a:solidFill>
                <a:latin typeface="Palatino Linotype"/>
                <a:cs typeface="Palatino Linotype"/>
              </a:rPr>
              <a:t>Chen Cary</a:t>
            </a:r>
            <a:r>
              <a:rPr sz="1200" i="1" spc="-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200" i="1" spc="-20" dirty="0">
                <a:solidFill>
                  <a:srgbClr val="22373A"/>
                </a:solidFill>
                <a:latin typeface="Palatino Linotype"/>
                <a:cs typeface="Palatino Linotype"/>
              </a:rPr>
              <a:t>Chinese</a:t>
            </a:r>
            <a:r>
              <a:rPr sz="1200" i="1" spc="-30" dirty="0">
                <a:solidFill>
                  <a:srgbClr val="22373A"/>
                </a:solidFill>
                <a:latin typeface="Palatino Linotype"/>
                <a:cs typeface="Palatino Linotype"/>
              </a:rPr>
              <a:t> School</a:t>
            </a:r>
            <a:endParaRPr sz="1200">
              <a:latin typeface="Palatino Linotype"/>
              <a:cs typeface="Palatino Linotype"/>
            </a:endParaRPr>
          </a:p>
          <a:p>
            <a:pPr marL="12700">
              <a:lnSpc>
                <a:spcPts val="1430"/>
              </a:lnSpc>
            </a:pPr>
            <a:r>
              <a:rPr sz="1200" i="1" spc="-25" dirty="0">
                <a:solidFill>
                  <a:srgbClr val="22373A"/>
                </a:solidFill>
                <a:latin typeface="Palatino Linotype"/>
                <a:cs typeface="Palatino Linotype"/>
              </a:rPr>
              <a:t>Director </a:t>
            </a:r>
            <a:r>
              <a:rPr sz="1200" i="1" dirty="0">
                <a:solidFill>
                  <a:srgbClr val="22373A"/>
                </a:solidFill>
                <a:latin typeface="Palatino Linotype"/>
                <a:cs typeface="Palatino Linotype"/>
              </a:rPr>
              <a:t>of</a:t>
            </a:r>
            <a:r>
              <a:rPr sz="1200" i="1" spc="-20" dirty="0">
                <a:solidFill>
                  <a:srgbClr val="22373A"/>
                </a:solidFill>
                <a:latin typeface="Palatino Linotype"/>
                <a:cs typeface="Palatino Linotype"/>
              </a:rPr>
              <a:t> Math </a:t>
            </a:r>
            <a:r>
              <a:rPr sz="1200" i="1" dirty="0">
                <a:solidFill>
                  <a:srgbClr val="22373A"/>
                </a:solidFill>
                <a:latin typeface="Palatino Linotype"/>
                <a:cs typeface="Palatino Linotype"/>
              </a:rPr>
              <a:t>and</a:t>
            </a:r>
            <a:r>
              <a:rPr sz="1200" i="1" spc="-20" dirty="0">
                <a:solidFill>
                  <a:srgbClr val="22373A"/>
                </a:solidFill>
                <a:latin typeface="Palatino Linotype"/>
                <a:cs typeface="Palatino Linotype"/>
              </a:rPr>
              <a:t> Computer</a:t>
            </a:r>
            <a:r>
              <a:rPr sz="1200" i="1" spc="-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200" i="1" spc="-10" dirty="0">
                <a:solidFill>
                  <a:srgbClr val="22373A"/>
                </a:solidFill>
                <a:latin typeface="Palatino Linotype"/>
                <a:cs typeface="Palatino Linotype"/>
              </a:rPr>
              <a:t>Science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6853" y="2415501"/>
            <a:ext cx="7423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5" dirty="0">
                <a:solidFill>
                  <a:srgbClr val="22373A"/>
                </a:solidFill>
                <a:latin typeface="Tahoma"/>
                <a:cs typeface="Tahoma"/>
              </a:rPr>
              <a:t>2023</a:t>
            </a:r>
            <a:r>
              <a:rPr sz="10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55" dirty="0">
                <a:solidFill>
                  <a:srgbClr val="22373A"/>
                </a:solidFill>
                <a:latin typeface="Palatino Linotype"/>
                <a:cs typeface="Palatino Linotype"/>
              </a:rPr>
              <a:t>Summer</a:t>
            </a:r>
            <a:endParaRPr sz="1000">
              <a:latin typeface="Palatino Linotype"/>
              <a:cs typeface="Palatino Linotype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172275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solidFill>
                  <a:srgbClr val="F9F9F9"/>
                </a:solidFill>
                <a:latin typeface="Arial Black"/>
                <a:cs typeface="Arial Black"/>
              </a:rPr>
              <a:t>A</a:t>
            </a:r>
            <a:r>
              <a:rPr sz="1200" spc="-5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100" dirty="0">
                <a:solidFill>
                  <a:srgbClr val="F9F9F9"/>
                </a:solidFill>
                <a:latin typeface="Arial Black"/>
                <a:cs typeface="Arial Black"/>
              </a:rPr>
              <a:t>Little</a:t>
            </a:r>
            <a:r>
              <a:rPr sz="1200" spc="10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125" dirty="0">
                <a:solidFill>
                  <a:srgbClr val="F9F9F9"/>
                </a:solidFill>
                <a:latin typeface="Arial Black"/>
                <a:cs typeface="Arial Black"/>
              </a:rPr>
              <a:t>History</a:t>
            </a:r>
            <a:r>
              <a:rPr sz="1200" spc="25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90" dirty="0">
                <a:solidFill>
                  <a:srgbClr val="F9F9F9"/>
                </a:solidFill>
                <a:latin typeface="Arial Black"/>
                <a:cs typeface="Arial Black"/>
              </a:rPr>
              <a:t>of</a:t>
            </a:r>
            <a:r>
              <a:rPr sz="1200" spc="10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85" dirty="0">
                <a:solidFill>
                  <a:srgbClr val="F9F9F9"/>
                </a:solidFill>
                <a:latin typeface="Arial Black"/>
                <a:cs typeface="Arial Black"/>
              </a:rPr>
              <a:t>C++</a:t>
            </a:r>
            <a:endParaRPr sz="12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0705" y="423824"/>
            <a:ext cx="2898544" cy="273291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7" name="object 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1589405" cy="5080"/>
            </a:xfrm>
            <a:custGeom>
              <a:avLst/>
              <a:gdLst/>
              <a:ahLst/>
              <a:cxnLst/>
              <a:rect l="l" t="t" r="r" b="b"/>
              <a:pathLst>
                <a:path w="1589405" h="5080">
                  <a:moveTo>
                    <a:pt x="0" y="5060"/>
                  </a:moveTo>
                  <a:lnTo>
                    <a:pt x="0" y="0"/>
                  </a:lnTo>
                  <a:lnTo>
                    <a:pt x="1588994" y="0"/>
                  </a:lnTo>
                  <a:lnTo>
                    <a:pt x="158899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95" dirty="0"/>
              <a:t>About</a:t>
            </a:r>
            <a:r>
              <a:rPr sz="1200" spc="10" dirty="0"/>
              <a:t> </a:t>
            </a:r>
            <a:r>
              <a:rPr sz="1200" spc="-110" dirty="0"/>
              <a:t>Evolution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194246" y="597004"/>
            <a:ext cx="4939665" cy="1270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42595" marR="5080" indent="267335">
              <a:lnSpc>
                <a:spcPct val="122800"/>
              </a:lnSpc>
              <a:spcBef>
                <a:spcPts val="90"/>
              </a:spcBef>
            </a:pPr>
            <a:r>
              <a:rPr sz="1400" i="1" spc="70" dirty="0">
                <a:solidFill>
                  <a:srgbClr val="22373A"/>
                </a:solidFill>
                <a:latin typeface="Arial"/>
                <a:cs typeface="Arial"/>
              </a:rPr>
              <a:t>“If</a:t>
            </a:r>
            <a:r>
              <a:rPr sz="1400" i="1" spc="1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you’re</a:t>
            </a:r>
            <a:r>
              <a:rPr sz="1400" i="1" spc="1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35" dirty="0">
                <a:solidFill>
                  <a:srgbClr val="22373A"/>
                </a:solidFill>
                <a:latin typeface="Arial"/>
                <a:cs typeface="Arial"/>
              </a:rPr>
              <a:t>teaching</a:t>
            </a:r>
            <a:r>
              <a:rPr sz="1400" i="1" spc="1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today</a:t>
            </a:r>
            <a:r>
              <a:rPr sz="1400" i="1" spc="1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what</a:t>
            </a:r>
            <a:r>
              <a:rPr sz="1400" i="1" spc="1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1400" i="1" spc="1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22373A"/>
                </a:solidFill>
                <a:latin typeface="Arial"/>
                <a:cs typeface="Arial"/>
              </a:rPr>
              <a:t>were</a:t>
            </a:r>
            <a:r>
              <a:rPr sz="1400" i="1" spc="1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35" dirty="0">
                <a:solidFill>
                  <a:srgbClr val="22373A"/>
                </a:solidFill>
                <a:latin typeface="Arial"/>
                <a:cs typeface="Arial"/>
              </a:rPr>
              <a:t>teaching</a:t>
            </a:r>
            <a:r>
              <a:rPr sz="1400" i="1" spc="1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five </a:t>
            </a:r>
            <a:r>
              <a:rPr sz="1400" i="1" spc="-100" dirty="0">
                <a:solidFill>
                  <a:srgbClr val="22373A"/>
                </a:solidFill>
                <a:latin typeface="Arial"/>
                <a:cs typeface="Arial"/>
              </a:rPr>
              <a:t>years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0" dirty="0">
                <a:solidFill>
                  <a:srgbClr val="22373A"/>
                </a:solidFill>
                <a:latin typeface="Arial"/>
                <a:cs typeface="Arial"/>
              </a:rPr>
              <a:t>ago,</a:t>
            </a:r>
            <a:r>
              <a:rPr sz="1400" i="1" spc="-5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either</a:t>
            </a:r>
            <a:r>
              <a:rPr sz="1400" i="1" spc="-8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00" i="1" spc="-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field</a:t>
            </a:r>
            <a:r>
              <a:rPr sz="1400" i="1" spc="-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sz="1400" i="1" spc="-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80" dirty="0">
                <a:solidFill>
                  <a:srgbClr val="22373A"/>
                </a:solidFill>
                <a:latin typeface="Arial"/>
                <a:cs typeface="Arial"/>
              </a:rPr>
              <a:t>dead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or</a:t>
            </a:r>
            <a:r>
              <a:rPr sz="1400" i="1" spc="-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1400" i="1" spc="-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are”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22373A"/>
                </a:solidFill>
                <a:latin typeface="Palatino Linotype"/>
                <a:cs typeface="Palatino Linotype"/>
              </a:rPr>
              <a:t>Prof.</a:t>
            </a:r>
            <a:r>
              <a:rPr sz="1400" b="1" spc="1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400" spc="-130" dirty="0">
                <a:solidFill>
                  <a:srgbClr val="22373A"/>
                </a:solidFill>
                <a:latin typeface="Arial Black"/>
                <a:cs typeface="Arial Black"/>
              </a:rPr>
              <a:t>Noam</a:t>
            </a:r>
            <a:r>
              <a:rPr sz="14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45" dirty="0">
                <a:solidFill>
                  <a:srgbClr val="22373A"/>
                </a:solidFill>
                <a:latin typeface="Arial Black"/>
                <a:cs typeface="Arial Black"/>
              </a:rPr>
              <a:t>Chomsky</a:t>
            </a:r>
            <a:r>
              <a:rPr sz="1400" b="1" spc="-14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400" b="1" spc="-4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400" b="1" spc="-25" dirty="0">
                <a:solidFill>
                  <a:srgbClr val="22373A"/>
                </a:solidFill>
                <a:latin typeface="Palatino Linotype"/>
                <a:cs typeface="Palatino Linotype"/>
              </a:rPr>
              <a:t>MIT</a:t>
            </a:r>
            <a:endParaRPr sz="14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00" i="1" dirty="0">
                <a:solidFill>
                  <a:srgbClr val="22373A"/>
                </a:solidFill>
                <a:latin typeface="Palatino Linotype"/>
                <a:cs typeface="Palatino Linotype"/>
              </a:rPr>
              <a:t>father</a:t>
            </a:r>
            <a:r>
              <a:rPr sz="1000" i="1" spc="-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i="1" dirty="0">
                <a:solidFill>
                  <a:srgbClr val="22373A"/>
                </a:solidFill>
                <a:latin typeface="Palatino Linotype"/>
                <a:cs typeface="Palatino Linotype"/>
              </a:rPr>
              <a:t>of</a:t>
            </a:r>
            <a:r>
              <a:rPr sz="1000" i="1" spc="-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i="1" dirty="0">
                <a:solidFill>
                  <a:srgbClr val="22373A"/>
                </a:solidFill>
                <a:latin typeface="Palatino Linotype"/>
                <a:cs typeface="Palatino Linotype"/>
              </a:rPr>
              <a:t>modern</a:t>
            </a:r>
            <a:r>
              <a:rPr sz="1000" i="1" spc="-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i="1" spc="-10" dirty="0">
                <a:solidFill>
                  <a:srgbClr val="22373A"/>
                </a:solidFill>
                <a:latin typeface="Palatino Linotype"/>
                <a:cs typeface="Palatino Linotype"/>
              </a:rPr>
              <a:t>linguistics</a:t>
            </a:r>
            <a:endParaRPr sz="1000">
              <a:latin typeface="Palatino Linotype"/>
              <a:cs typeface="Palatino Linotyp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004" y="1441859"/>
            <a:ext cx="2519953" cy="159172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234944"/>
            <a:ext cx="5760085" cy="5080"/>
            <a:chOff x="0" y="3234944"/>
            <a:chExt cx="5760085" cy="5080"/>
          </a:xfrm>
        </p:grpSpPr>
        <p:sp>
          <p:nvSpPr>
            <p:cNvPr id="7" name="object 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44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5760072" y="5054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44"/>
              <a:ext cx="1688464" cy="5080"/>
            </a:xfrm>
            <a:custGeom>
              <a:avLst/>
              <a:gdLst/>
              <a:ahLst/>
              <a:cxnLst/>
              <a:rect l="l" t="t" r="r" b="b"/>
              <a:pathLst>
                <a:path w="1688464" h="5080">
                  <a:moveTo>
                    <a:pt x="1688312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1688312" y="5054"/>
                  </a:lnTo>
                  <a:lnTo>
                    <a:pt x="1688312" y="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304" y="879734"/>
            <a:ext cx="2964180" cy="898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2450" spc="-295" dirty="0">
                <a:solidFill>
                  <a:srgbClr val="22373A"/>
                </a:solidFill>
                <a:hlinkClick r:id="rId2" action="ppaction://hlinksldjump"/>
              </a:rPr>
              <a:t>Areas</a:t>
            </a:r>
            <a:r>
              <a:rPr sz="2450" spc="90" dirty="0">
                <a:solidFill>
                  <a:srgbClr val="22373A"/>
                </a:solidFill>
                <a:hlinkClick r:id="rId2" action="ppaction://hlinksldjump"/>
              </a:rPr>
              <a:t> </a:t>
            </a:r>
            <a:r>
              <a:rPr sz="2450" spc="-120" dirty="0">
                <a:solidFill>
                  <a:srgbClr val="22373A"/>
                </a:solidFill>
                <a:hlinkClick r:id="rId2" action="ppaction://hlinksldjump"/>
              </a:rPr>
              <a:t>of</a:t>
            </a:r>
            <a:r>
              <a:rPr sz="2450" spc="-85" dirty="0">
                <a:solidFill>
                  <a:srgbClr val="22373A"/>
                </a:solidFill>
                <a:hlinkClick r:id="rId2" action="ppaction://hlinksldjump"/>
              </a:rPr>
              <a:t> </a:t>
            </a:r>
            <a:r>
              <a:rPr sz="2450" spc="-225" dirty="0">
                <a:solidFill>
                  <a:srgbClr val="22373A"/>
                </a:solidFill>
                <a:hlinkClick r:id="rId2" action="ppaction://hlinksldjump"/>
              </a:rPr>
              <a:t>Application</a:t>
            </a:r>
            <a:r>
              <a:rPr sz="2450" spc="-225" dirty="0">
                <a:solidFill>
                  <a:srgbClr val="22373A"/>
                </a:solidFill>
              </a:rPr>
              <a:t> </a:t>
            </a:r>
            <a:r>
              <a:rPr sz="2450" spc="-280" dirty="0">
                <a:solidFill>
                  <a:srgbClr val="22373A"/>
                </a:solidFill>
                <a:hlinkClick r:id="rId2" action="ppaction://hlinksldjump"/>
              </a:rPr>
              <a:t>and</a:t>
            </a:r>
            <a:r>
              <a:rPr sz="2450" spc="95" dirty="0">
                <a:solidFill>
                  <a:srgbClr val="22373A"/>
                </a:solidFill>
                <a:hlinkClick r:id="rId2" action="ppaction://hlinksldjump"/>
              </a:rPr>
              <a:t> </a:t>
            </a:r>
            <a:r>
              <a:rPr sz="2450" spc="-135" dirty="0">
                <a:solidFill>
                  <a:srgbClr val="22373A"/>
                </a:solidFill>
                <a:hlinkClick r:id="rId2" action="ppaction://hlinksldjump"/>
              </a:rPr>
              <a:t>Popularity</a:t>
            </a:r>
            <a:endParaRPr sz="2450"/>
          </a:p>
        </p:txBody>
      </p:sp>
      <p:grpSp>
        <p:nvGrpSpPr>
          <p:cNvPr id="3" name="object 3"/>
          <p:cNvGrpSpPr/>
          <p:nvPr/>
        </p:nvGrpSpPr>
        <p:grpSpPr>
          <a:xfrm>
            <a:off x="1356004" y="1989664"/>
            <a:ext cx="3048635" cy="5080"/>
            <a:chOff x="1356004" y="1989664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1356004" y="1989664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6004" y="1989664"/>
              <a:ext cx="893444" cy="5080"/>
            </a:xfrm>
            <a:custGeom>
              <a:avLst/>
              <a:gdLst/>
              <a:ahLst/>
              <a:cxnLst/>
              <a:rect l="l" t="t" r="r" b="b"/>
              <a:pathLst>
                <a:path w="893444" h="5080">
                  <a:moveTo>
                    <a:pt x="0" y="5060"/>
                  </a:moveTo>
                  <a:lnTo>
                    <a:pt x="0" y="0"/>
                  </a:lnTo>
                  <a:lnTo>
                    <a:pt x="893398" y="0"/>
                  </a:lnTo>
                  <a:lnTo>
                    <a:pt x="89339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085" cy="3240405"/>
          </a:xfrm>
          <a:custGeom>
            <a:avLst/>
            <a:gdLst/>
            <a:ahLst/>
            <a:cxnLst/>
            <a:rect l="l" t="t" r="r" b="b"/>
            <a:pathLst>
              <a:path w="5760085" h="3240405">
                <a:moveTo>
                  <a:pt x="5759996" y="0"/>
                </a:moveTo>
                <a:lnTo>
                  <a:pt x="0" y="0"/>
                </a:lnTo>
                <a:lnTo>
                  <a:pt x="0" y="3239998"/>
                </a:lnTo>
                <a:lnTo>
                  <a:pt x="5759996" y="3239998"/>
                </a:lnTo>
                <a:lnTo>
                  <a:pt x="5759996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760085" cy="580390"/>
          </a:xfrm>
          <a:custGeom>
            <a:avLst/>
            <a:gdLst/>
            <a:ahLst/>
            <a:cxnLst/>
            <a:rect l="l" t="t" r="r" b="b"/>
            <a:pathLst>
              <a:path w="5760085" h="580390">
                <a:moveTo>
                  <a:pt x="5759996" y="0"/>
                </a:moveTo>
                <a:lnTo>
                  <a:pt x="0" y="0"/>
                </a:lnTo>
                <a:lnTo>
                  <a:pt x="0" y="580072"/>
                </a:lnTo>
                <a:lnTo>
                  <a:pt x="5759996" y="580072"/>
                </a:lnTo>
                <a:lnTo>
                  <a:pt x="5759996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2770" y="54864"/>
            <a:ext cx="2739390" cy="43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400"/>
              </a:lnSpc>
              <a:spcBef>
                <a:spcPts val="100"/>
              </a:spcBef>
            </a:pPr>
            <a:r>
              <a:rPr sz="1200" spc="-100" dirty="0"/>
              <a:t>Most</a:t>
            </a:r>
            <a:r>
              <a:rPr sz="1200" spc="40" dirty="0"/>
              <a:t> </a:t>
            </a:r>
            <a:r>
              <a:rPr sz="1200" spc="-130" dirty="0"/>
              <a:t>Popular</a:t>
            </a:r>
            <a:r>
              <a:rPr sz="1200" spc="45" dirty="0"/>
              <a:t> </a:t>
            </a:r>
            <a:r>
              <a:rPr sz="1200" spc="-135" dirty="0"/>
              <a:t>Programming</a:t>
            </a:r>
            <a:r>
              <a:rPr sz="1200" spc="45" dirty="0"/>
              <a:t> </a:t>
            </a:r>
            <a:r>
              <a:rPr sz="1200" spc="-150" dirty="0"/>
              <a:t>Languages </a:t>
            </a:r>
            <a:r>
              <a:rPr sz="1200" spc="-65" dirty="0"/>
              <a:t>(IEEE</a:t>
            </a:r>
            <a:r>
              <a:rPr sz="1200" spc="45" dirty="0"/>
              <a:t> </a:t>
            </a:r>
            <a:r>
              <a:rPr sz="1200" spc="-140" dirty="0"/>
              <a:t>Spectrum</a:t>
            </a:r>
            <a:r>
              <a:rPr sz="1200" spc="45" dirty="0"/>
              <a:t> </a:t>
            </a:r>
            <a:r>
              <a:rPr sz="1200" dirty="0"/>
              <a:t>-</a:t>
            </a:r>
            <a:r>
              <a:rPr sz="1200" spc="50" dirty="0"/>
              <a:t> </a:t>
            </a:r>
            <a:r>
              <a:rPr sz="1200" spc="-10" dirty="0"/>
              <a:t>2022)</a:t>
            </a:r>
            <a:endParaRPr sz="12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2503" y="677950"/>
            <a:ext cx="2575034" cy="222062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59994" y="304029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931" y="3046559"/>
            <a:ext cx="289560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9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Interactive:</a:t>
            </a:r>
            <a:r>
              <a:rPr sz="900" spc="17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The</a:t>
            </a:r>
            <a:r>
              <a:rPr sz="900" spc="17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-1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Top</a:t>
            </a:r>
            <a:r>
              <a:rPr sz="900" spc="17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-3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Programming</a:t>
            </a:r>
            <a:r>
              <a:rPr sz="900" spc="17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Languages</a:t>
            </a:r>
            <a:r>
              <a:rPr sz="900" spc="17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-2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2022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10" name="object 10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34937"/>
              <a:ext cx="1788160" cy="5080"/>
            </a:xfrm>
            <a:custGeom>
              <a:avLst/>
              <a:gdLst/>
              <a:ahLst/>
              <a:cxnLst/>
              <a:rect l="l" t="t" r="r" b="b"/>
              <a:pathLst>
                <a:path w="1788160" h="5080">
                  <a:moveTo>
                    <a:pt x="0" y="5060"/>
                  </a:moveTo>
                  <a:lnTo>
                    <a:pt x="0" y="0"/>
                  </a:lnTo>
                  <a:lnTo>
                    <a:pt x="1787630" y="0"/>
                  </a:lnTo>
                  <a:lnTo>
                    <a:pt x="178763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74345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00" dirty="0"/>
              <a:t>Most</a:t>
            </a:r>
            <a:r>
              <a:rPr sz="1200" dirty="0"/>
              <a:t> </a:t>
            </a:r>
            <a:r>
              <a:rPr sz="1200" spc="-130" dirty="0"/>
              <a:t>Popular</a:t>
            </a:r>
            <a:r>
              <a:rPr sz="1200" spc="25" dirty="0"/>
              <a:t> </a:t>
            </a:r>
            <a:r>
              <a:rPr sz="1200" spc="-135" dirty="0"/>
              <a:t>Programming</a:t>
            </a:r>
            <a:r>
              <a:rPr sz="1200" spc="35" dirty="0"/>
              <a:t> </a:t>
            </a:r>
            <a:r>
              <a:rPr sz="1200" spc="-170" dirty="0"/>
              <a:t>Languages</a:t>
            </a:r>
            <a:r>
              <a:rPr sz="1200" spc="35" dirty="0"/>
              <a:t> </a:t>
            </a:r>
            <a:r>
              <a:rPr sz="1200" spc="-30" dirty="0"/>
              <a:t>(TIOBE</a:t>
            </a:r>
            <a:r>
              <a:rPr sz="1200" spc="10" dirty="0"/>
              <a:t> </a:t>
            </a:r>
            <a:r>
              <a:rPr sz="1200" dirty="0"/>
              <a:t>-</a:t>
            </a:r>
            <a:r>
              <a:rPr sz="1200" spc="25" dirty="0"/>
              <a:t> </a:t>
            </a:r>
            <a:r>
              <a:rPr sz="1200" spc="-114" dirty="0"/>
              <a:t>December.</a:t>
            </a:r>
            <a:r>
              <a:rPr sz="1200" spc="160" dirty="0"/>
              <a:t> </a:t>
            </a:r>
            <a:r>
              <a:rPr sz="1200" spc="-40" dirty="0"/>
              <a:t>2022)</a:t>
            </a:r>
            <a:endParaRPr sz="1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6903" y="550171"/>
            <a:ext cx="3239999" cy="216493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59994" y="2995993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0931" y="3002262"/>
            <a:ext cx="157988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www.tiobe.com/tiobe-</a:t>
            </a:r>
            <a:r>
              <a:rPr sz="900" spc="-1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index/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8" name="object 8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1887220" cy="5080"/>
            </a:xfrm>
            <a:custGeom>
              <a:avLst/>
              <a:gdLst/>
              <a:ahLst/>
              <a:cxnLst/>
              <a:rect l="l" t="t" r="r" b="b"/>
              <a:pathLst>
                <a:path w="1887220" h="5080">
                  <a:moveTo>
                    <a:pt x="0" y="5060"/>
                  </a:moveTo>
                  <a:lnTo>
                    <a:pt x="0" y="0"/>
                  </a:lnTo>
                  <a:lnTo>
                    <a:pt x="1886947" y="0"/>
                  </a:lnTo>
                  <a:lnTo>
                    <a:pt x="188694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00" dirty="0"/>
              <a:t>Most</a:t>
            </a:r>
            <a:r>
              <a:rPr sz="1200" spc="60" dirty="0"/>
              <a:t> </a:t>
            </a:r>
            <a:r>
              <a:rPr sz="1200" spc="-130" dirty="0"/>
              <a:t>Popular</a:t>
            </a:r>
            <a:r>
              <a:rPr sz="1200" spc="65" dirty="0"/>
              <a:t> </a:t>
            </a:r>
            <a:r>
              <a:rPr sz="1200" spc="-135" dirty="0"/>
              <a:t>Programming</a:t>
            </a:r>
            <a:r>
              <a:rPr sz="1200" spc="60" dirty="0"/>
              <a:t> </a:t>
            </a:r>
            <a:r>
              <a:rPr sz="1200" spc="-170" dirty="0"/>
              <a:t>Languages</a:t>
            </a:r>
            <a:r>
              <a:rPr sz="1200" spc="65" dirty="0"/>
              <a:t> </a:t>
            </a:r>
            <a:r>
              <a:rPr sz="1200" spc="-135" dirty="0"/>
              <a:t>(Redmonk</a:t>
            </a:r>
            <a:r>
              <a:rPr sz="1200" spc="65" dirty="0"/>
              <a:t> </a:t>
            </a:r>
            <a:r>
              <a:rPr sz="1200" dirty="0"/>
              <a:t>-</a:t>
            </a:r>
            <a:r>
              <a:rPr sz="1200" spc="60" dirty="0"/>
              <a:t> </a:t>
            </a:r>
            <a:r>
              <a:rPr sz="1200" spc="-140" dirty="0"/>
              <a:t>June,</a:t>
            </a:r>
            <a:r>
              <a:rPr sz="1200" spc="65" dirty="0"/>
              <a:t> </a:t>
            </a:r>
            <a:r>
              <a:rPr sz="1200" spc="-40" dirty="0"/>
              <a:t>2022)</a:t>
            </a:r>
            <a:endParaRPr sz="1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398" y="474294"/>
            <a:ext cx="2939167" cy="250529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59994" y="3032721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0931" y="3039003"/>
            <a:ext cx="6832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3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redmonk.com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8" name="object 8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1986280" cy="5080"/>
            </a:xfrm>
            <a:custGeom>
              <a:avLst/>
              <a:gdLst/>
              <a:ahLst/>
              <a:cxnLst/>
              <a:rect l="l" t="t" r="r" b="b"/>
              <a:pathLst>
                <a:path w="1986280" h="5080">
                  <a:moveTo>
                    <a:pt x="0" y="5060"/>
                  </a:moveTo>
                  <a:lnTo>
                    <a:pt x="0" y="0"/>
                  </a:lnTo>
                  <a:lnTo>
                    <a:pt x="1986265" y="0"/>
                  </a:lnTo>
                  <a:lnTo>
                    <a:pt x="198626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/>
              <a:t>Why</a:t>
            </a:r>
            <a:r>
              <a:rPr sz="1200" spc="20" dirty="0"/>
              <a:t> </a:t>
            </a:r>
            <a:r>
              <a:rPr sz="1200" spc="110" dirty="0"/>
              <a:t>C++</a:t>
            </a:r>
            <a:r>
              <a:rPr sz="1200" spc="30" dirty="0"/>
              <a:t> </a:t>
            </a:r>
            <a:r>
              <a:rPr sz="1200" spc="-175" dirty="0"/>
              <a:t>is</a:t>
            </a:r>
            <a:r>
              <a:rPr sz="1200" spc="35" dirty="0"/>
              <a:t> </a:t>
            </a:r>
            <a:r>
              <a:rPr sz="1200" spc="-195" dirty="0"/>
              <a:t>so</a:t>
            </a:r>
            <a:r>
              <a:rPr sz="1200" spc="35" dirty="0"/>
              <a:t> </a:t>
            </a:r>
            <a:r>
              <a:rPr sz="1200" spc="-110" dirty="0"/>
              <a:t>Popular?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629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1/2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483" y="611889"/>
            <a:ext cx="4822190" cy="20288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15415" marR="652780" indent="-696595">
              <a:lnSpc>
                <a:spcPct val="122700"/>
              </a:lnSpc>
              <a:spcBef>
                <a:spcPts val="90"/>
              </a:spcBef>
            </a:pPr>
            <a:r>
              <a:rPr sz="1400" spc="-114" dirty="0">
                <a:solidFill>
                  <a:srgbClr val="22373A"/>
                </a:solidFill>
                <a:latin typeface="Arial Black"/>
                <a:cs typeface="Arial Black"/>
              </a:rPr>
              <a:t>There</a:t>
            </a:r>
            <a:r>
              <a:rPr sz="1400" spc="-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85" dirty="0">
                <a:solidFill>
                  <a:srgbClr val="22373A"/>
                </a:solidFill>
                <a:latin typeface="Arial Black"/>
                <a:cs typeface="Arial Black"/>
              </a:rPr>
              <a:t>may</a:t>
            </a:r>
            <a:r>
              <a:rPr sz="14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25" dirty="0">
                <a:solidFill>
                  <a:srgbClr val="22373A"/>
                </a:solidFill>
                <a:latin typeface="Arial Black"/>
                <a:cs typeface="Arial Black"/>
              </a:rPr>
              <a:t>be</a:t>
            </a:r>
            <a:r>
              <a:rPr sz="1400" spc="2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65" dirty="0">
                <a:solidFill>
                  <a:srgbClr val="22373A"/>
                </a:solidFill>
                <a:latin typeface="Arial Black"/>
                <a:cs typeface="Arial Black"/>
              </a:rPr>
              <a:t>more</a:t>
            </a:r>
            <a:r>
              <a:rPr sz="14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14" dirty="0">
                <a:solidFill>
                  <a:srgbClr val="22373A"/>
                </a:solidFill>
                <a:latin typeface="Arial Black"/>
                <a:cs typeface="Arial Black"/>
              </a:rPr>
              <a:t>than</a:t>
            </a:r>
            <a:r>
              <a:rPr sz="14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40" dirty="0">
                <a:solidFill>
                  <a:srgbClr val="22373A"/>
                </a:solidFill>
                <a:latin typeface="Arial Black"/>
                <a:cs typeface="Arial Black"/>
              </a:rPr>
              <a:t>200</a:t>
            </a:r>
            <a:r>
              <a:rPr sz="14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14" dirty="0">
                <a:solidFill>
                  <a:srgbClr val="22373A"/>
                </a:solidFill>
                <a:latin typeface="Arial Black"/>
                <a:cs typeface="Arial Black"/>
              </a:rPr>
              <a:t>billion</a:t>
            </a:r>
            <a:r>
              <a:rPr sz="14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30" dirty="0">
                <a:solidFill>
                  <a:srgbClr val="22373A"/>
                </a:solidFill>
                <a:latin typeface="Arial Black"/>
                <a:cs typeface="Arial Black"/>
              </a:rPr>
              <a:t>lines </a:t>
            </a:r>
            <a:r>
              <a:rPr sz="1400" spc="-55" dirty="0">
                <a:solidFill>
                  <a:srgbClr val="22373A"/>
                </a:solidFill>
                <a:latin typeface="Arial Black"/>
                <a:cs typeface="Arial Black"/>
              </a:rPr>
              <a:t>of</a:t>
            </a:r>
            <a:r>
              <a:rPr sz="1400" spc="1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160" dirty="0">
                <a:solidFill>
                  <a:srgbClr val="22373A"/>
                </a:solidFill>
                <a:latin typeface="Arial Black"/>
                <a:cs typeface="Arial Black"/>
              </a:rPr>
              <a:t>C/C++</a:t>
            </a:r>
            <a:r>
              <a:rPr sz="14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80" dirty="0">
                <a:solidFill>
                  <a:srgbClr val="22373A"/>
                </a:solidFill>
                <a:latin typeface="Arial Black"/>
                <a:cs typeface="Arial Black"/>
              </a:rPr>
              <a:t>code</a:t>
            </a:r>
            <a:r>
              <a:rPr sz="14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0" dirty="0">
                <a:solidFill>
                  <a:srgbClr val="22373A"/>
                </a:solidFill>
                <a:latin typeface="Arial Black"/>
                <a:cs typeface="Arial Black"/>
              </a:rPr>
              <a:t>globally</a:t>
            </a:r>
            <a:endParaRPr sz="14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Arial Black"/>
              <a:cs typeface="Arial Black"/>
            </a:endParaRPr>
          </a:p>
          <a:p>
            <a:pPr marL="197485" marR="73025" indent="-185420">
              <a:lnSpc>
                <a:spcPct val="111400"/>
              </a:lnSpc>
              <a:spcBef>
                <a:spcPts val="5"/>
              </a:spcBef>
              <a:buFont typeface="Gill Sans MT"/>
              <a:buChar char="•"/>
              <a:tabLst>
                <a:tab pos="198120" algn="l"/>
              </a:tabLst>
            </a:pPr>
            <a:r>
              <a:rPr sz="1200" spc="-150" dirty="0">
                <a:solidFill>
                  <a:srgbClr val="22373A"/>
                </a:solidFill>
                <a:latin typeface="Arial Black"/>
                <a:cs typeface="Arial Black"/>
              </a:rPr>
              <a:t>Performance</a:t>
            </a:r>
            <a:r>
              <a:rPr sz="12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75" dirty="0">
                <a:solidFill>
                  <a:srgbClr val="22373A"/>
                </a:solidFill>
                <a:latin typeface="Arial Black"/>
                <a:cs typeface="Arial Black"/>
              </a:rPr>
              <a:t>is</a:t>
            </a:r>
            <a:r>
              <a:rPr sz="12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25" dirty="0">
                <a:solidFill>
                  <a:srgbClr val="22373A"/>
                </a:solidFill>
                <a:latin typeface="Arial Black"/>
                <a:cs typeface="Arial Black"/>
              </a:rPr>
              <a:t>the</a:t>
            </a:r>
            <a:r>
              <a:rPr sz="1200" spc="2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30" dirty="0">
                <a:solidFill>
                  <a:srgbClr val="22373A"/>
                </a:solidFill>
                <a:latin typeface="Arial Black"/>
                <a:cs typeface="Arial Black"/>
              </a:rPr>
              <a:t>defining</a:t>
            </a:r>
            <a:r>
              <a:rPr sz="1200" spc="2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70" dirty="0">
                <a:solidFill>
                  <a:srgbClr val="22373A"/>
                </a:solidFill>
                <a:latin typeface="Arial Black"/>
                <a:cs typeface="Arial Black"/>
              </a:rPr>
              <a:t>aspect</a:t>
            </a:r>
            <a:r>
              <a:rPr sz="12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90" dirty="0">
                <a:solidFill>
                  <a:srgbClr val="22373A"/>
                </a:solidFill>
                <a:latin typeface="Arial Black"/>
                <a:cs typeface="Arial Black"/>
              </a:rPr>
              <a:t>of</a:t>
            </a:r>
            <a:r>
              <a:rPr sz="1200" spc="2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95" dirty="0">
                <a:solidFill>
                  <a:srgbClr val="22373A"/>
                </a:solidFill>
                <a:latin typeface="Arial Black"/>
                <a:cs typeface="Arial Black"/>
              </a:rPr>
              <a:t>C++</a:t>
            </a:r>
            <a:r>
              <a:rPr sz="1200" spc="95" dirty="0">
                <a:solidFill>
                  <a:srgbClr val="22373A"/>
                </a:solidFill>
                <a:latin typeface="Gill Sans MT"/>
                <a:cs typeface="Gill Sans MT"/>
              </a:rPr>
              <a:t>.</a:t>
            </a:r>
            <a:r>
              <a:rPr sz="1200" spc="17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70" dirty="0">
                <a:solidFill>
                  <a:srgbClr val="22373A"/>
                </a:solidFill>
                <a:latin typeface="Gill Sans MT"/>
                <a:cs typeface="Gill Sans MT"/>
              </a:rPr>
              <a:t>No</a:t>
            </a:r>
            <a:r>
              <a:rPr sz="1200" spc="5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20" dirty="0">
                <a:solidFill>
                  <a:srgbClr val="22373A"/>
                </a:solidFill>
                <a:latin typeface="Gill Sans MT"/>
                <a:cs typeface="Gill Sans MT"/>
              </a:rPr>
              <a:t>other</a:t>
            </a:r>
            <a:r>
              <a:rPr sz="1200" spc="5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programming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language</a:t>
            </a:r>
            <a:r>
              <a:rPr sz="1200" spc="7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25" dirty="0">
                <a:solidFill>
                  <a:srgbClr val="22373A"/>
                </a:solidFill>
                <a:latin typeface="Gill Sans MT"/>
                <a:cs typeface="Gill Sans MT"/>
              </a:rPr>
              <a:t>provides</a:t>
            </a:r>
            <a:r>
              <a:rPr sz="1200" spc="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the</a:t>
            </a:r>
            <a:r>
              <a:rPr sz="1200" spc="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30" dirty="0">
                <a:solidFill>
                  <a:srgbClr val="22373A"/>
                </a:solidFill>
                <a:latin typeface="Gill Sans MT"/>
                <a:cs typeface="Gill Sans MT"/>
              </a:rPr>
              <a:t>performance-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critical</a:t>
            </a:r>
            <a:r>
              <a:rPr sz="1200" spc="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facilities</a:t>
            </a:r>
            <a:r>
              <a:rPr sz="1200" spc="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of</a:t>
            </a:r>
            <a:r>
              <a:rPr sz="1200" spc="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75" dirty="0">
                <a:solidFill>
                  <a:srgbClr val="22373A"/>
                </a:solidFill>
                <a:latin typeface="Gill Sans MT"/>
                <a:cs typeface="Gill Sans MT"/>
              </a:rPr>
              <a:t>C++</a:t>
            </a:r>
            <a:endParaRPr sz="1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2373A"/>
              </a:buClr>
              <a:buFont typeface="Gill Sans MT"/>
              <a:buChar char="•"/>
            </a:pPr>
            <a:endParaRPr sz="1300">
              <a:latin typeface="Gill Sans MT"/>
              <a:cs typeface="Gill Sans MT"/>
            </a:endParaRPr>
          </a:p>
          <a:p>
            <a:pPr marL="197485" indent="-185420">
              <a:lnSpc>
                <a:spcPct val="100000"/>
              </a:lnSpc>
              <a:buFont typeface="Gill Sans MT"/>
              <a:buChar char="•"/>
              <a:tabLst>
                <a:tab pos="198120" algn="l"/>
              </a:tabLst>
            </a:pPr>
            <a:r>
              <a:rPr sz="1200" spc="-125" dirty="0">
                <a:solidFill>
                  <a:srgbClr val="22373A"/>
                </a:solidFill>
                <a:latin typeface="Arial Black"/>
                <a:cs typeface="Arial Black"/>
              </a:rPr>
              <a:t>Provide</a:t>
            </a:r>
            <a:r>
              <a:rPr sz="12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25" dirty="0">
                <a:solidFill>
                  <a:srgbClr val="22373A"/>
                </a:solidFill>
                <a:latin typeface="Arial Black"/>
                <a:cs typeface="Arial Black"/>
              </a:rPr>
              <a:t>the</a:t>
            </a:r>
            <a:r>
              <a:rPr sz="12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55" dirty="0">
                <a:solidFill>
                  <a:srgbClr val="22373A"/>
                </a:solidFill>
                <a:latin typeface="Arial Black"/>
                <a:cs typeface="Arial Black"/>
              </a:rPr>
              <a:t>programmer</a:t>
            </a:r>
            <a:r>
              <a:rPr sz="12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35" dirty="0">
                <a:solidFill>
                  <a:srgbClr val="22373A"/>
                </a:solidFill>
                <a:latin typeface="Arial Black"/>
                <a:cs typeface="Arial Black"/>
              </a:rPr>
              <a:t>control</a:t>
            </a:r>
            <a:r>
              <a:rPr sz="12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45" dirty="0">
                <a:solidFill>
                  <a:srgbClr val="22373A"/>
                </a:solidFill>
                <a:latin typeface="Arial Black"/>
                <a:cs typeface="Arial Black"/>
              </a:rPr>
              <a:t>over</a:t>
            </a:r>
            <a:r>
              <a:rPr sz="12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55" dirty="0">
                <a:solidFill>
                  <a:srgbClr val="22373A"/>
                </a:solidFill>
                <a:latin typeface="Arial Black"/>
                <a:cs typeface="Arial Black"/>
              </a:rPr>
              <a:t>every</a:t>
            </a:r>
            <a:r>
              <a:rPr sz="12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70" dirty="0">
                <a:solidFill>
                  <a:srgbClr val="22373A"/>
                </a:solidFill>
                <a:latin typeface="Arial Black"/>
                <a:cs typeface="Arial Black"/>
              </a:rPr>
              <a:t>aspect</a:t>
            </a:r>
            <a:r>
              <a:rPr sz="12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90" dirty="0">
                <a:solidFill>
                  <a:srgbClr val="22373A"/>
                </a:solidFill>
                <a:latin typeface="Arial Black"/>
                <a:cs typeface="Arial Black"/>
              </a:rPr>
              <a:t>of</a:t>
            </a:r>
            <a:r>
              <a:rPr sz="12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20" dirty="0">
                <a:solidFill>
                  <a:srgbClr val="22373A"/>
                </a:solidFill>
                <a:latin typeface="Arial Black"/>
                <a:cs typeface="Arial Black"/>
              </a:rPr>
              <a:t>performance</a:t>
            </a:r>
            <a:endParaRPr sz="12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2373A"/>
              </a:buClr>
              <a:buFont typeface="Gill Sans MT"/>
              <a:buChar char="•"/>
            </a:pPr>
            <a:endParaRPr sz="1100">
              <a:latin typeface="Arial Black"/>
              <a:cs typeface="Arial Black"/>
            </a:endParaRPr>
          </a:p>
          <a:p>
            <a:pPr marL="197485" indent="-185420">
              <a:lnSpc>
                <a:spcPct val="100000"/>
              </a:lnSpc>
              <a:buFont typeface="Gill Sans MT"/>
              <a:buChar char="•"/>
              <a:tabLst>
                <a:tab pos="198120" algn="l"/>
              </a:tabLst>
            </a:pPr>
            <a:r>
              <a:rPr sz="1200" spc="-175" dirty="0">
                <a:solidFill>
                  <a:srgbClr val="22373A"/>
                </a:solidFill>
                <a:latin typeface="Arial Black"/>
                <a:cs typeface="Arial Black"/>
              </a:rPr>
              <a:t>Leave</a:t>
            </a:r>
            <a:r>
              <a:rPr sz="12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50" dirty="0">
                <a:solidFill>
                  <a:srgbClr val="22373A"/>
                </a:solidFill>
                <a:latin typeface="Arial Black"/>
                <a:cs typeface="Arial Black"/>
              </a:rPr>
              <a:t>no</a:t>
            </a:r>
            <a:r>
              <a:rPr sz="12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30" dirty="0">
                <a:solidFill>
                  <a:srgbClr val="22373A"/>
                </a:solidFill>
                <a:latin typeface="Arial Black"/>
                <a:cs typeface="Arial Black"/>
              </a:rPr>
              <a:t>room</a:t>
            </a:r>
            <a:r>
              <a:rPr sz="12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10" dirty="0">
                <a:solidFill>
                  <a:srgbClr val="22373A"/>
                </a:solidFill>
                <a:latin typeface="Arial Black"/>
                <a:cs typeface="Arial Black"/>
              </a:rPr>
              <a:t>for</a:t>
            </a:r>
            <a:r>
              <a:rPr sz="12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85" dirty="0">
                <a:solidFill>
                  <a:srgbClr val="22373A"/>
                </a:solidFill>
                <a:latin typeface="Arial Black"/>
                <a:cs typeface="Arial Black"/>
              </a:rPr>
              <a:t>a</a:t>
            </a:r>
            <a:r>
              <a:rPr sz="12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80" dirty="0">
                <a:solidFill>
                  <a:srgbClr val="22373A"/>
                </a:solidFill>
                <a:latin typeface="Arial Black"/>
                <a:cs typeface="Arial Black"/>
              </a:rPr>
              <a:t>lower</a:t>
            </a:r>
            <a:r>
              <a:rPr sz="12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155" dirty="0">
                <a:solidFill>
                  <a:srgbClr val="22373A"/>
                </a:solidFill>
                <a:latin typeface="Arial Black"/>
                <a:cs typeface="Arial Black"/>
              </a:rPr>
              <a:t>level</a:t>
            </a:r>
            <a:r>
              <a:rPr sz="1200" spc="5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200" spc="-25" dirty="0">
                <a:solidFill>
                  <a:srgbClr val="22373A"/>
                </a:solidFill>
                <a:latin typeface="Arial Black"/>
                <a:cs typeface="Arial Black"/>
              </a:rPr>
              <a:t>language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97704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931" y="2983326"/>
            <a:ext cx="247713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5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Total</a:t>
            </a:r>
            <a:r>
              <a:rPr sz="900" spc="23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spc="-4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number</a:t>
            </a:r>
            <a:r>
              <a:rPr sz="900" spc="23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spc="7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of</a:t>
            </a:r>
            <a:r>
              <a:rPr sz="900" spc="23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spc="9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lines</a:t>
            </a:r>
            <a:r>
              <a:rPr sz="900" spc="23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spc="7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of</a:t>
            </a:r>
            <a:r>
              <a:rPr sz="900" spc="23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spc="14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all</a:t>
            </a:r>
            <a:r>
              <a:rPr sz="900" spc="24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code</a:t>
            </a:r>
            <a:r>
              <a:rPr sz="900" spc="23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spc="7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in</a:t>
            </a:r>
            <a:r>
              <a:rPr sz="900" spc="23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spc="-2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use?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9" name="object 9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37"/>
              <a:ext cx="2085975" cy="5080"/>
            </a:xfrm>
            <a:custGeom>
              <a:avLst/>
              <a:gdLst/>
              <a:ahLst/>
              <a:cxnLst/>
              <a:rect l="l" t="t" r="r" b="b"/>
              <a:pathLst>
                <a:path w="2085975" h="5080">
                  <a:moveTo>
                    <a:pt x="0" y="5060"/>
                  </a:moveTo>
                  <a:lnTo>
                    <a:pt x="0" y="0"/>
                  </a:lnTo>
                  <a:lnTo>
                    <a:pt x="2085495" y="0"/>
                  </a:lnTo>
                  <a:lnTo>
                    <a:pt x="208549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/>
              <a:t>Why</a:t>
            </a:r>
            <a:r>
              <a:rPr sz="1200" spc="20" dirty="0"/>
              <a:t> </a:t>
            </a:r>
            <a:r>
              <a:rPr sz="1200" spc="110" dirty="0"/>
              <a:t>C++</a:t>
            </a:r>
            <a:r>
              <a:rPr sz="1200" spc="30" dirty="0"/>
              <a:t> </a:t>
            </a:r>
            <a:r>
              <a:rPr sz="1200" spc="-175" dirty="0"/>
              <a:t>is</a:t>
            </a:r>
            <a:r>
              <a:rPr sz="1200" spc="35" dirty="0"/>
              <a:t> </a:t>
            </a:r>
            <a:r>
              <a:rPr sz="1200" spc="-195" dirty="0"/>
              <a:t>so</a:t>
            </a:r>
            <a:r>
              <a:rPr sz="1200" spc="35" dirty="0"/>
              <a:t> </a:t>
            </a:r>
            <a:r>
              <a:rPr sz="1200" spc="-110" dirty="0"/>
              <a:t>Popular?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629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2/2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9483" y="498259"/>
            <a:ext cx="4888230" cy="2567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7485" marR="66675" indent="-185420">
              <a:lnSpc>
                <a:spcPct val="111400"/>
              </a:lnSpc>
              <a:spcBef>
                <a:spcPts val="100"/>
              </a:spcBef>
              <a:buFont typeface="Gill Sans MT"/>
              <a:buChar char="•"/>
              <a:tabLst>
                <a:tab pos="198120" algn="l"/>
              </a:tabLst>
            </a:pPr>
            <a:r>
              <a:rPr sz="1200" b="1" i="1" dirty="0">
                <a:solidFill>
                  <a:srgbClr val="22373A"/>
                </a:solidFill>
                <a:latin typeface="Gill Sans MT"/>
                <a:cs typeface="Gill Sans MT"/>
              </a:rPr>
              <a:t>Ubiquity.</a:t>
            </a:r>
            <a:r>
              <a:rPr sz="1200" b="1" i="1" spc="114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100" dirty="0">
                <a:solidFill>
                  <a:srgbClr val="22373A"/>
                </a:solidFill>
                <a:latin typeface="Gill Sans MT"/>
                <a:cs typeface="Gill Sans MT"/>
              </a:rPr>
              <a:t>C++</a:t>
            </a:r>
            <a:r>
              <a:rPr sz="1200" spc="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can</a:t>
            </a:r>
            <a:r>
              <a:rPr sz="1200" spc="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run</a:t>
            </a:r>
            <a:r>
              <a:rPr sz="1200" spc="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from</a:t>
            </a:r>
            <a:r>
              <a:rPr sz="1200" spc="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a</a:t>
            </a:r>
            <a:r>
              <a:rPr sz="1200" spc="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40" dirty="0">
                <a:solidFill>
                  <a:srgbClr val="22373A"/>
                </a:solidFill>
                <a:latin typeface="Gill Sans MT"/>
                <a:cs typeface="Gill Sans MT"/>
              </a:rPr>
              <a:t>low-</a:t>
            </a:r>
            <a:r>
              <a:rPr sz="1200" spc="-60" dirty="0">
                <a:solidFill>
                  <a:srgbClr val="22373A"/>
                </a:solidFill>
                <a:latin typeface="Gill Sans MT"/>
                <a:cs typeface="Gill Sans MT"/>
              </a:rPr>
              <a:t>power</a:t>
            </a:r>
            <a:r>
              <a:rPr sz="1200" spc="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embedded</a:t>
            </a:r>
            <a:r>
              <a:rPr sz="1200" spc="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device</a:t>
            </a:r>
            <a:r>
              <a:rPr sz="1200" spc="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to</a:t>
            </a:r>
            <a:r>
              <a:rPr sz="1200" spc="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large-scale supercomputers</a:t>
            </a:r>
            <a:endParaRPr sz="1200">
              <a:latin typeface="Gill Sans MT"/>
              <a:cs typeface="Gill Sans MT"/>
            </a:endParaRPr>
          </a:p>
          <a:p>
            <a:pPr marL="197485" marR="252729" indent="-185420">
              <a:lnSpc>
                <a:spcPct val="111400"/>
              </a:lnSpc>
              <a:spcBef>
                <a:spcPts val="1395"/>
              </a:spcBef>
              <a:buFont typeface="Gill Sans MT"/>
              <a:buChar char="•"/>
              <a:tabLst>
                <a:tab pos="198120" algn="l"/>
              </a:tabLst>
            </a:pPr>
            <a:r>
              <a:rPr sz="1200" b="1" i="1" dirty="0">
                <a:solidFill>
                  <a:srgbClr val="22373A"/>
                </a:solidFill>
                <a:latin typeface="Gill Sans MT"/>
                <a:cs typeface="Gill Sans MT"/>
              </a:rPr>
              <a:t>Multi-Paradigm.</a:t>
            </a:r>
            <a:r>
              <a:rPr sz="1200" b="1" i="1" spc="17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20" dirty="0">
                <a:solidFill>
                  <a:srgbClr val="22373A"/>
                </a:solidFill>
                <a:latin typeface="Gill Sans MT"/>
                <a:cs typeface="Gill Sans MT"/>
              </a:rPr>
              <a:t>Allow</a:t>
            </a:r>
            <a:r>
              <a:rPr sz="1200" spc="5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writing</a:t>
            </a:r>
            <a:r>
              <a:rPr sz="1200" spc="5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efficient</a:t>
            </a:r>
            <a:r>
              <a:rPr sz="1200" spc="5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code</a:t>
            </a:r>
            <a:r>
              <a:rPr sz="1200" spc="5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without</a:t>
            </a:r>
            <a:r>
              <a:rPr sz="1200" spc="5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losing</a:t>
            </a:r>
            <a:r>
              <a:rPr sz="1200" spc="5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high-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level abstraction</a:t>
            </a:r>
            <a:endParaRPr sz="1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22373A"/>
              </a:buClr>
              <a:buFont typeface="Gill Sans MT"/>
              <a:buChar char="•"/>
            </a:pPr>
            <a:endParaRPr sz="1300">
              <a:latin typeface="Gill Sans MT"/>
              <a:cs typeface="Gill Sans MT"/>
            </a:endParaRPr>
          </a:p>
          <a:p>
            <a:pPr marL="197485" indent="-185420">
              <a:lnSpc>
                <a:spcPct val="100000"/>
              </a:lnSpc>
              <a:buFont typeface="Gill Sans MT"/>
              <a:buChar char="•"/>
              <a:tabLst>
                <a:tab pos="198120" algn="l"/>
              </a:tabLst>
            </a:pPr>
            <a:r>
              <a:rPr sz="1200" b="1" i="1" dirty="0">
                <a:solidFill>
                  <a:srgbClr val="22373A"/>
                </a:solidFill>
                <a:latin typeface="Gill Sans MT"/>
                <a:cs typeface="Gill Sans MT"/>
              </a:rPr>
              <a:t>Allow</a:t>
            </a:r>
            <a:r>
              <a:rPr sz="1200" b="1" i="1" spc="12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b="1" i="1" dirty="0">
                <a:solidFill>
                  <a:srgbClr val="22373A"/>
                </a:solidFill>
                <a:latin typeface="Gill Sans MT"/>
                <a:cs typeface="Gill Sans MT"/>
              </a:rPr>
              <a:t>writing</a:t>
            </a:r>
            <a:r>
              <a:rPr sz="1200" b="1" i="1" spc="13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b="1" i="1" spc="-20" dirty="0">
                <a:solidFill>
                  <a:srgbClr val="22373A"/>
                </a:solidFill>
                <a:latin typeface="Gill Sans MT"/>
                <a:cs typeface="Gill Sans MT"/>
              </a:rPr>
              <a:t>low-</a:t>
            </a:r>
            <a:r>
              <a:rPr sz="1200" b="1" i="1" dirty="0">
                <a:solidFill>
                  <a:srgbClr val="22373A"/>
                </a:solidFill>
                <a:latin typeface="Gill Sans MT"/>
                <a:cs typeface="Gill Sans MT"/>
              </a:rPr>
              <a:t>level</a:t>
            </a:r>
            <a:r>
              <a:rPr sz="1200" b="1" i="1" spc="1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b="1" i="1" dirty="0">
                <a:solidFill>
                  <a:srgbClr val="22373A"/>
                </a:solidFill>
                <a:latin typeface="Gill Sans MT"/>
                <a:cs typeface="Gill Sans MT"/>
              </a:rPr>
              <a:t>code.</a:t>
            </a:r>
            <a:r>
              <a:rPr sz="1200" b="1" i="1" spc="20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Drivers,</a:t>
            </a:r>
            <a:r>
              <a:rPr sz="1200" spc="8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kernels,</a:t>
            </a:r>
            <a:r>
              <a:rPr sz="1200" spc="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assembly</a:t>
            </a:r>
            <a:r>
              <a:rPr sz="1200" spc="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(asm),</a:t>
            </a:r>
            <a:r>
              <a:rPr sz="1200" spc="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20" dirty="0">
                <a:solidFill>
                  <a:srgbClr val="22373A"/>
                </a:solidFill>
                <a:latin typeface="Gill Sans MT"/>
                <a:cs typeface="Gill Sans MT"/>
              </a:rPr>
              <a:t>etc.</a:t>
            </a:r>
            <a:endParaRPr sz="1200">
              <a:latin typeface="Gill Sans MT"/>
              <a:cs typeface="Gill Sans MT"/>
            </a:endParaRPr>
          </a:p>
          <a:p>
            <a:pPr marL="197485" marR="276860" indent="-185420">
              <a:lnSpc>
                <a:spcPct val="111400"/>
              </a:lnSpc>
              <a:spcBef>
                <a:spcPts val="1395"/>
              </a:spcBef>
              <a:buFont typeface="Gill Sans MT"/>
              <a:buChar char="•"/>
              <a:tabLst>
                <a:tab pos="198120" algn="l"/>
              </a:tabLst>
            </a:pPr>
            <a:r>
              <a:rPr sz="1200" b="1" i="1" dirty="0">
                <a:solidFill>
                  <a:srgbClr val="22373A"/>
                </a:solidFill>
                <a:latin typeface="Gill Sans MT"/>
                <a:cs typeface="Gill Sans MT"/>
              </a:rPr>
              <a:t>Ecosystem.</a:t>
            </a:r>
            <a:r>
              <a:rPr sz="1200" b="1" i="1" spc="1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Many</a:t>
            </a:r>
            <a:r>
              <a:rPr sz="1200" spc="6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support</a:t>
            </a:r>
            <a:r>
              <a:rPr sz="1200" spc="6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tools</a:t>
            </a:r>
            <a:r>
              <a:rPr sz="1200" spc="5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such</a:t>
            </a:r>
            <a:r>
              <a:rPr sz="1200" spc="6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as</a:t>
            </a:r>
            <a:r>
              <a:rPr sz="1200" spc="6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debuggers,</a:t>
            </a:r>
            <a:r>
              <a:rPr sz="1200" spc="5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30" dirty="0">
                <a:solidFill>
                  <a:srgbClr val="22373A"/>
                </a:solidFill>
                <a:latin typeface="Gill Sans MT"/>
                <a:cs typeface="Gill Sans MT"/>
              </a:rPr>
              <a:t>memory</a:t>
            </a:r>
            <a:r>
              <a:rPr sz="1200" spc="6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checkers,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coverage,</a:t>
            </a:r>
            <a:r>
              <a:rPr sz="1200" spc="7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static</a:t>
            </a:r>
            <a:r>
              <a:rPr sz="1200" spc="6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analysis,</a:t>
            </a:r>
            <a:r>
              <a:rPr sz="1200" spc="7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profiling,</a:t>
            </a:r>
            <a:r>
              <a:rPr sz="1200" spc="7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20" dirty="0">
                <a:solidFill>
                  <a:srgbClr val="22373A"/>
                </a:solidFill>
                <a:latin typeface="Gill Sans MT"/>
                <a:cs typeface="Gill Sans MT"/>
              </a:rPr>
              <a:t>etc.</a:t>
            </a:r>
            <a:endParaRPr sz="1200">
              <a:latin typeface="Gill Sans MT"/>
              <a:cs typeface="Gill Sans MT"/>
            </a:endParaRPr>
          </a:p>
          <a:p>
            <a:pPr marL="197485" marR="5080" indent="-185420">
              <a:lnSpc>
                <a:spcPct val="111400"/>
              </a:lnSpc>
              <a:spcBef>
                <a:spcPts val="1395"/>
              </a:spcBef>
              <a:buFont typeface="Gill Sans MT"/>
              <a:buChar char="•"/>
              <a:tabLst>
                <a:tab pos="198120" algn="l"/>
              </a:tabLst>
            </a:pPr>
            <a:r>
              <a:rPr sz="1200" b="1" i="1" dirty="0">
                <a:solidFill>
                  <a:srgbClr val="22373A"/>
                </a:solidFill>
                <a:latin typeface="Gill Sans MT"/>
                <a:cs typeface="Gill Sans MT"/>
              </a:rPr>
              <a:t>Maturity.</a:t>
            </a:r>
            <a:r>
              <a:rPr sz="1200" b="1" i="1" spc="14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100" dirty="0">
                <a:solidFill>
                  <a:srgbClr val="22373A"/>
                </a:solidFill>
                <a:latin typeface="Gill Sans MT"/>
                <a:cs typeface="Gill Sans MT"/>
              </a:rPr>
              <a:t>C++</a:t>
            </a:r>
            <a:r>
              <a:rPr sz="1200" spc="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has</a:t>
            </a:r>
            <a:r>
              <a:rPr sz="1200" spc="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a</a:t>
            </a:r>
            <a:r>
              <a:rPr sz="1200" spc="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40</a:t>
            </a:r>
            <a:r>
              <a:rPr sz="1200" spc="2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years</a:t>
            </a:r>
            <a:r>
              <a:rPr sz="1200" spc="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history.</a:t>
            </a:r>
            <a:r>
              <a:rPr sz="1200" spc="14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Many</a:t>
            </a:r>
            <a:r>
              <a:rPr sz="1200" spc="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25" dirty="0">
                <a:solidFill>
                  <a:srgbClr val="22373A"/>
                </a:solidFill>
                <a:latin typeface="Gill Sans MT"/>
                <a:cs typeface="Gill Sans MT"/>
              </a:rPr>
              <a:t>software</a:t>
            </a:r>
            <a:r>
              <a:rPr sz="1200" spc="2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30" dirty="0">
                <a:solidFill>
                  <a:srgbClr val="22373A"/>
                </a:solidFill>
                <a:latin typeface="Gill Sans MT"/>
                <a:cs typeface="Gill Sans MT"/>
              </a:rPr>
              <a:t>problems</a:t>
            </a:r>
            <a:r>
              <a:rPr sz="1200" spc="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have</a:t>
            </a:r>
            <a:r>
              <a:rPr sz="1200" spc="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20" dirty="0">
                <a:solidFill>
                  <a:srgbClr val="22373A"/>
                </a:solidFill>
                <a:latin typeface="Gill Sans MT"/>
                <a:cs typeface="Gill Sans MT"/>
              </a:rPr>
              <a:t>been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already </a:t>
            </a:r>
            <a:r>
              <a:rPr sz="1200" spc="-25" dirty="0">
                <a:solidFill>
                  <a:srgbClr val="22373A"/>
                </a:solidFill>
                <a:latin typeface="Gill Sans MT"/>
                <a:cs typeface="Gill Sans MT"/>
              </a:rPr>
              <a:t>addressed</a:t>
            </a:r>
            <a:r>
              <a:rPr sz="1200" spc="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and</a:t>
            </a:r>
            <a:r>
              <a:rPr sz="1200" spc="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developing</a:t>
            </a:r>
            <a:r>
              <a:rPr sz="1200" spc="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practices</a:t>
            </a:r>
            <a:r>
              <a:rPr sz="1200" spc="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have</a:t>
            </a:r>
            <a:r>
              <a:rPr sz="1200" spc="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been</a:t>
            </a:r>
            <a:r>
              <a:rPr sz="1200" spc="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investigated</a:t>
            </a:r>
            <a:endParaRPr sz="1200">
              <a:latin typeface="Gill Sans MT"/>
              <a:cs typeface="Gill Sans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7" name="object 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2185035" cy="5080"/>
            </a:xfrm>
            <a:custGeom>
              <a:avLst/>
              <a:gdLst/>
              <a:ahLst/>
              <a:cxnLst/>
              <a:rect l="l" t="t" r="r" b="b"/>
              <a:pathLst>
                <a:path w="2185035" h="5080">
                  <a:moveTo>
                    <a:pt x="0" y="5060"/>
                  </a:moveTo>
                  <a:lnTo>
                    <a:pt x="0" y="0"/>
                  </a:lnTo>
                  <a:lnTo>
                    <a:pt x="2184813" y="0"/>
                  </a:lnTo>
                  <a:lnTo>
                    <a:pt x="218481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60" dirty="0"/>
              <a:t>Areas</a:t>
            </a:r>
            <a:r>
              <a:rPr sz="1200" spc="35" dirty="0"/>
              <a:t> </a:t>
            </a:r>
            <a:r>
              <a:rPr sz="1200" spc="-90" dirty="0"/>
              <a:t>of</a:t>
            </a:r>
            <a:r>
              <a:rPr sz="1200" spc="35" dirty="0"/>
              <a:t> </a:t>
            </a:r>
            <a:r>
              <a:rPr sz="1200" spc="-120" dirty="0"/>
              <a:t>Application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6404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1/2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357" y="463967"/>
            <a:ext cx="4940935" cy="2660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0"/>
              </a:spcBef>
              <a:buFont typeface="Tahoma"/>
              <a:buChar char="•"/>
              <a:tabLst>
                <a:tab pos="189865" algn="l"/>
              </a:tabLst>
            </a:pPr>
            <a:r>
              <a:rPr sz="1100" spc="-110" dirty="0">
                <a:solidFill>
                  <a:srgbClr val="22373A"/>
                </a:solidFill>
                <a:latin typeface="Arial Black"/>
                <a:cs typeface="Arial Black"/>
              </a:rPr>
              <a:t>Operating</a:t>
            </a:r>
            <a:r>
              <a:rPr sz="1100" spc="2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50" dirty="0">
                <a:solidFill>
                  <a:srgbClr val="22373A"/>
                </a:solidFill>
                <a:latin typeface="Arial Black"/>
                <a:cs typeface="Arial Black"/>
              </a:rPr>
              <a:t>systems:</a:t>
            </a:r>
            <a:r>
              <a:rPr sz="1100" spc="10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Windows,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Android,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OS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X,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Linux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1235"/>
              </a:spcBef>
              <a:buFont typeface="Tahoma"/>
              <a:buChar char="•"/>
              <a:tabLst>
                <a:tab pos="189865" algn="l"/>
              </a:tabLst>
            </a:pPr>
            <a:r>
              <a:rPr sz="1100" spc="-125" dirty="0">
                <a:solidFill>
                  <a:srgbClr val="22373A"/>
                </a:solidFill>
                <a:latin typeface="Arial Black"/>
                <a:cs typeface="Arial Black"/>
              </a:rPr>
              <a:t>Compilers:</a:t>
            </a:r>
            <a:r>
              <a:rPr sz="1100" spc="11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LLVM,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Swift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compiler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1235"/>
              </a:spcBef>
              <a:buFont typeface="Tahoma"/>
              <a:buChar char="•"/>
              <a:tabLst>
                <a:tab pos="189865" algn="l"/>
              </a:tabLst>
            </a:pPr>
            <a:r>
              <a:rPr sz="1100" spc="-105" dirty="0">
                <a:solidFill>
                  <a:srgbClr val="22373A"/>
                </a:solidFill>
                <a:latin typeface="Arial Black"/>
                <a:cs typeface="Arial Black"/>
              </a:rPr>
              <a:t>Artificial</a:t>
            </a:r>
            <a:r>
              <a:rPr sz="1100" spc="1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20" dirty="0">
                <a:solidFill>
                  <a:srgbClr val="22373A"/>
                </a:solidFill>
                <a:latin typeface="Arial Black"/>
                <a:cs typeface="Arial Black"/>
              </a:rPr>
              <a:t>Intelligence:</a:t>
            </a:r>
            <a:r>
              <a:rPr sz="1100" spc="7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TensorFlow,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Caffe,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Microsoft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Cognitive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Toolkit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1235"/>
              </a:spcBef>
              <a:buFont typeface="Tahoma"/>
              <a:buChar char="•"/>
              <a:tabLst>
                <a:tab pos="189865" algn="l"/>
              </a:tabLst>
            </a:pPr>
            <a:r>
              <a:rPr sz="1100" spc="-155" dirty="0">
                <a:solidFill>
                  <a:srgbClr val="22373A"/>
                </a:solidFill>
                <a:latin typeface="Arial Black"/>
                <a:cs typeface="Arial Black"/>
              </a:rPr>
              <a:t>Image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80" dirty="0">
                <a:solidFill>
                  <a:srgbClr val="22373A"/>
                </a:solidFill>
                <a:latin typeface="Arial Black"/>
                <a:cs typeface="Arial Black"/>
              </a:rPr>
              <a:t>Editing:</a:t>
            </a:r>
            <a:r>
              <a:rPr sz="1100" spc="2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Adobe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Premier,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Photoshop,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Illustrator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1230"/>
              </a:spcBef>
              <a:buFont typeface="Tahoma"/>
              <a:buChar char="•"/>
              <a:tabLst>
                <a:tab pos="189865" algn="l"/>
              </a:tabLst>
            </a:pPr>
            <a:r>
              <a:rPr sz="1100" spc="-100" dirty="0">
                <a:solidFill>
                  <a:srgbClr val="22373A"/>
                </a:solidFill>
                <a:latin typeface="Arial Black"/>
                <a:cs typeface="Arial Black"/>
              </a:rPr>
              <a:t>Web</a:t>
            </a:r>
            <a:r>
              <a:rPr sz="1100" spc="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5" dirty="0">
                <a:solidFill>
                  <a:srgbClr val="22373A"/>
                </a:solidFill>
                <a:latin typeface="Arial Black"/>
                <a:cs typeface="Arial Black"/>
              </a:rPr>
              <a:t>browser:</a:t>
            </a:r>
            <a:r>
              <a:rPr sz="1100" spc="6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Firefox,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Chrome,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etc.</a:t>
            </a:r>
            <a:r>
              <a:rPr sz="1100" spc="9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+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WebAssembly</a:t>
            </a:r>
            <a:endParaRPr sz="1100">
              <a:latin typeface="Tahoma"/>
              <a:cs typeface="Tahoma"/>
            </a:endParaRPr>
          </a:p>
          <a:p>
            <a:pPr marL="189230" marR="5080" indent="-177165">
              <a:lnSpc>
                <a:spcPct val="118000"/>
              </a:lnSpc>
              <a:spcBef>
                <a:spcPts val="1000"/>
              </a:spcBef>
              <a:buFont typeface="Tahoma"/>
              <a:buChar char="•"/>
              <a:tabLst>
                <a:tab pos="189865" algn="l"/>
              </a:tabLst>
            </a:pPr>
            <a:r>
              <a:rPr sz="1100" spc="-70" dirty="0">
                <a:solidFill>
                  <a:srgbClr val="22373A"/>
                </a:solidFill>
                <a:latin typeface="Arial Black"/>
                <a:cs typeface="Arial Black"/>
              </a:rPr>
              <a:t>High-</a:t>
            </a:r>
            <a:r>
              <a:rPr sz="1100" spc="-145" dirty="0">
                <a:solidFill>
                  <a:srgbClr val="22373A"/>
                </a:solidFill>
                <a:latin typeface="Arial Black"/>
                <a:cs typeface="Arial Black"/>
              </a:rPr>
              <a:t>Performance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Arial Black"/>
                <a:cs typeface="Arial Black"/>
              </a:rPr>
              <a:t>Computing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r>
              <a:rPr sz="1100" spc="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drug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developing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testing,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large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scale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climate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models,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physic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simulations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1235"/>
              </a:spcBef>
              <a:buFont typeface="Tahoma"/>
              <a:buChar char="•"/>
              <a:tabLst>
                <a:tab pos="189865" algn="l"/>
              </a:tabLst>
            </a:pPr>
            <a:r>
              <a:rPr sz="1100" spc="-145" dirty="0">
                <a:solidFill>
                  <a:srgbClr val="22373A"/>
                </a:solidFill>
                <a:latin typeface="Arial Black"/>
                <a:cs typeface="Arial Black"/>
              </a:rPr>
              <a:t>Embedded</a:t>
            </a:r>
            <a:r>
              <a:rPr sz="1100" spc="2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50" dirty="0">
                <a:solidFill>
                  <a:srgbClr val="22373A"/>
                </a:solidFill>
                <a:latin typeface="Arial Black"/>
                <a:cs typeface="Arial Black"/>
              </a:rPr>
              <a:t>systems:</a:t>
            </a:r>
            <a:r>
              <a:rPr sz="1100" spc="6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IoT,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network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devices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(e.g.</a:t>
            </a:r>
            <a:r>
              <a:rPr sz="1100" spc="114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GSM),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automotive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1235"/>
              </a:spcBef>
              <a:buChar char="•"/>
              <a:tabLst>
                <a:tab pos="189865" algn="l"/>
              </a:tabLst>
            </a:pP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Google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Microsoft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web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indexing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7" name="object 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2284730" cy="5080"/>
            </a:xfrm>
            <a:custGeom>
              <a:avLst/>
              <a:gdLst/>
              <a:ahLst/>
              <a:cxnLst/>
              <a:rect l="l" t="t" r="r" b="b"/>
              <a:pathLst>
                <a:path w="2284730" h="5080">
                  <a:moveTo>
                    <a:pt x="0" y="5060"/>
                  </a:moveTo>
                  <a:lnTo>
                    <a:pt x="0" y="0"/>
                  </a:lnTo>
                  <a:lnTo>
                    <a:pt x="2284130" y="0"/>
                  </a:lnTo>
                  <a:lnTo>
                    <a:pt x="228413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545973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196205" algn="l"/>
              </a:tabLst>
            </a:pPr>
            <a:r>
              <a:rPr sz="1200" spc="-160" dirty="0"/>
              <a:t>Areas</a:t>
            </a:r>
            <a:r>
              <a:rPr sz="1200" spc="35" dirty="0"/>
              <a:t> </a:t>
            </a:r>
            <a:r>
              <a:rPr sz="1200" spc="-90" dirty="0"/>
              <a:t>of</a:t>
            </a:r>
            <a:r>
              <a:rPr sz="1200" spc="35" dirty="0"/>
              <a:t> </a:t>
            </a:r>
            <a:r>
              <a:rPr sz="1200" spc="-10" dirty="0"/>
              <a:t>Application</a:t>
            </a:r>
            <a:r>
              <a:rPr sz="1200" dirty="0"/>
              <a:t>	</a:t>
            </a:r>
            <a:r>
              <a:rPr sz="1200" spc="-25" dirty="0"/>
              <a:t>2/2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306" y="463967"/>
            <a:ext cx="5063490" cy="20624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9560" indent="-177800">
              <a:lnSpc>
                <a:spcPct val="100000"/>
              </a:lnSpc>
              <a:spcBef>
                <a:spcPts val="90"/>
              </a:spcBef>
              <a:buFont typeface="Tahoma"/>
              <a:buChar char="•"/>
              <a:tabLst>
                <a:tab pos="290195" algn="l"/>
              </a:tabLst>
            </a:pPr>
            <a:r>
              <a:rPr sz="1100" spc="-125" dirty="0">
                <a:solidFill>
                  <a:srgbClr val="22373A"/>
                </a:solidFill>
                <a:latin typeface="Arial Black"/>
                <a:cs typeface="Arial Black"/>
              </a:rPr>
              <a:t>Scientific</a:t>
            </a:r>
            <a:r>
              <a:rPr sz="1100" spc="9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Arial Black"/>
                <a:cs typeface="Arial Black"/>
              </a:rPr>
              <a:t>Computing:</a:t>
            </a:r>
            <a:r>
              <a:rPr sz="1100" spc="19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CERN/NASA</a:t>
            </a:r>
            <a:r>
              <a:rPr sz="1100" dirty="0">
                <a:solidFill>
                  <a:srgbClr val="22373A"/>
                </a:solidFill>
                <a:latin typeface="Arial Black"/>
                <a:cs typeface="Arial Black"/>
              </a:rPr>
              <a:t>*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SETI@home,</a:t>
            </a:r>
            <a:r>
              <a:rPr sz="1100" spc="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Folding@home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1435"/>
              </a:spcBef>
              <a:buFont typeface="Tahoma"/>
              <a:buChar char="•"/>
              <a:tabLst>
                <a:tab pos="290195" algn="l"/>
              </a:tabLst>
            </a:pPr>
            <a:r>
              <a:rPr sz="1100" spc="-120" dirty="0">
                <a:solidFill>
                  <a:srgbClr val="22373A"/>
                </a:solidFill>
                <a:latin typeface="Arial Black"/>
                <a:cs typeface="Arial Black"/>
              </a:rPr>
              <a:t>Database:</a:t>
            </a:r>
            <a:r>
              <a:rPr sz="1100" spc="1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MySQL,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ScyllaDB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1430"/>
              </a:spcBef>
              <a:buFont typeface="Tahoma"/>
              <a:buChar char="•"/>
              <a:tabLst>
                <a:tab pos="290195" algn="l"/>
              </a:tabLst>
            </a:pPr>
            <a:r>
              <a:rPr sz="1100" spc="-120" dirty="0">
                <a:solidFill>
                  <a:srgbClr val="22373A"/>
                </a:solidFill>
                <a:latin typeface="Arial Black"/>
                <a:cs typeface="Arial Black"/>
              </a:rPr>
              <a:t>Video</a:t>
            </a:r>
            <a:r>
              <a:rPr sz="1100" spc="2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35" dirty="0">
                <a:solidFill>
                  <a:srgbClr val="22373A"/>
                </a:solidFill>
                <a:latin typeface="Arial Black"/>
                <a:cs typeface="Arial Black"/>
              </a:rPr>
              <a:t>Games: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Unreal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Engine,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Unity</a:t>
            </a:r>
            <a:endParaRPr sz="1100">
              <a:latin typeface="Tahoma"/>
              <a:cs typeface="Tahoma"/>
            </a:endParaRPr>
          </a:p>
          <a:p>
            <a:pPr marL="289560" marR="5080" indent="-177165">
              <a:lnSpc>
                <a:spcPct val="118000"/>
              </a:lnSpc>
              <a:spcBef>
                <a:spcPts val="1200"/>
              </a:spcBef>
              <a:buFont typeface="Tahoma"/>
              <a:buChar char="•"/>
              <a:tabLst>
                <a:tab pos="290195" algn="l"/>
              </a:tabLst>
            </a:pPr>
            <a:r>
              <a:rPr sz="1100" spc="-110" dirty="0">
                <a:solidFill>
                  <a:srgbClr val="22373A"/>
                </a:solidFill>
                <a:latin typeface="Arial Black"/>
                <a:cs typeface="Arial Black"/>
              </a:rPr>
              <a:t>Entertainment:</a:t>
            </a:r>
            <a:r>
              <a:rPr sz="1100" spc="1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Movie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rendering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(see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125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Interstellar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1100" spc="55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black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hole</a:t>
            </a:r>
            <a:r>
              <a:rPr sz="1100" spc="315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rendering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), virtual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reality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1430"/>
              </a:spcBef>
              <a:buFont typeface="Tahoma"/>
              <a:buChar char="•"/>
              <a:tabLst>
                <a:tab pos="290195" algn="l"/>
              </a:tabLst>
            </a:pPr>
            <a:r>
              <a:rPr sz="1100" spc="-110" dirty="0">
                <a:solidFill>
                  <a:srgbClr val="22373A"/>
                </a:solidFill>
                <a:latin typeface="Arial Black"/>
                <a:cs typeface="Arial Black"/>
              </a:rPr>
              <a:t>Finance:</a:t>
            </a:r>
            <a:r>
              <a:rPr sz="1100" spc="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electronic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trading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systems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(Goldman,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JPMorgan,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Deutsche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Bank)</a:t>
            </a:r>
            <a:r>
              <a:rPr sz="1100" spc="-10" dirty="0">
                <a:solidFill>
                  <a:srgbClr val="22373A"/>
                </a:solidFill>
                <a:latin typeface="Arial Black"/>
                <a:cs typeface="Arial Black"/>
              </a:rPr>
              <a:t>**</a:t>
            </a: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100" dirty="0">
                <a:solidFill>
                  <a:srgbClr val="22373A"/>
                </a:solidFill>
                <a:latin typeface="Arial Black"/>
                <a:cs typeface="Arial Black"/>
              </a:rPr>
              <a:t>...</a:t>
            </a:r>
            <a:r>
              <a:rPr sz="1100" spc="7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0" dirty="0">
                <a:solidFill>
                  <a:srgbClr val="22373A"/>
                </a:solidFill>
                <a:latin typeface="Arial Black"/>
                <a:cs typeface="Arial Black"/>
              </a:rPr>
              <a:t>and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55" dirty="0">
                <a:solidFill>
                  <a:srgbClr val="22373A"/>
                </a:solidFill>
                <a:latin typeface="Arial Black"/>
                <a:cs typeface="Arial Black"/>
              </a:rPr>
              <a:t>many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Arial Black"/>
                <a:cs typeface="Arial Black"/>
              </a:rPr>
              <a:t>more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4" y="266674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92493" y="2657834"/>
            <a:ext cx="484505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 marR="5080" indent="-132080">
              <a:lnSpc>
                <a:spcPct val="116700"/>
              </a:lnSpc>
              <a:spcBef>
                <a:spcPts val="100"/>
              </a:spcBef>
            </a:pPr>
            <a:r>
              <a:rPr sz="900" dirty="0">
                <a:solidFill>
                  <a:srgbClr val="394B4E"/>
                </a:solidFill>
                <a:latin typeface="Arial Black"/>
                <a:cs typeface="Arial Black"/>
              </a:rPr>
              <a:t>*</a:t>
            </a:r>
            <a:r>
              <a:rPr sz="900" spc="165" dirty="0">
                <a:solidFill>
                  <a:srgbClr val="394B4E"/>
                </a:solidFill>
                <a:latin typeface="Arial Black"/>
                <a:cs typeface="Arial Black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The flight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394B4E"/>
                </a:solidFill>
                <a:latin typeface="Tahoma"/>
                <a:cs typeface="Tahoma"/>
              </a:rPr>
              <a:t>code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 of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the NASA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Mars </a:t>
            </a:r>
            <a:r>
              <a:rPr sz="900" spc="-25" dirty="0">
                <a:solidFill>
                  <a:srgbClr val="394B4E"/>
                </a:solidFill>
                <a:latin typeface="Tahoma"/>
                <a:cs typeface="Tahoma"/>
              </a:rPr>
              <a:t>drone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for the</a:t>
            </a:r>
            <a:r>
              <a:rPr sz="900" spc="-10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130" dirty="0">
                <a:solidFill>
                  <a:srgbClr val="394B4E"/>
                </a:solidFill>
                <a:latin typeface="Arial Black"/>
                <a:cs typeface="Arial Black"/>
              </a:rPr>
              <a:t>Perseverance</a:t>
            </a:r>
            <a:r>
              <a:rPr sz="900" spc="5" dirty="0">
                <a:solidFill>
                  <a:srgbClr val="394B4E"/>
                </a:solidFill>
                <a:latin typeface="Arial Black"/>
                <a:cs typeface="Arial Black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Mission, as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394B4E"/>
                </a:solidFill>
                <a:latin typeface="Tahoma"/>
                <a:cs typeface="Tahoma"/>
              </a:rPr>
              <a:t>well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 as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the </a:t>
            </a:r>
            <a:r>
              <a:rPr sz="900" spc="-20" dirty="0">
                <a:solidFill>
                  <a:srgbClr val="394B4E"/>
                </a:solidFill>
                <a:latin typeface="Arial Black"/>
                <a:cs typeface="Arial Black"/>
              </a:rPr>
              <a:t>Webb </a:t>
            </a:r>
            <a:r>
              <a:rPr sz="900" spc="-125" dirty="0">
                <a:solidFill>
                  <a:srgbClr val="394B4E"/>
                </a:solidFill>
                <a:latin typeface="Arial Black"/>
                <a:cs typeface="Arial Black"/>
              </a:rPr>
              <a:t>telescope</a:t>
            </a:r>
            <a:r>
              <a:rPr sz="900" spc="30" dirty="0">
                <a:solidFill>
                  <a:srgbClr val="394B4E"/>
                </a:solidFill>
                <a:latin typeface="Arial Black"/>
                <a:cs typeface="Arial Black"/>
              </a:rPr>
              <a:t> </a:t>
            </a:r>
            <a:r>
              <a:rPr sz="900" spc="-30" dirty="0">
                <a:solidFill>
                  <a:srgbClr val="394B4E"/>
                </a:solidFill>
                <a:latin typeface="Tahoma"/>
                <a:cs typeface="Tahoma"/>
              </a:rPr>
              <a:t>software,</a:t>
            </a:r>
            <a:r>
              <a:rPr sz="900" spc="50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394B4E"/>
                </a:solidFill>
                <a:latin typeface="Tahoma"/>
                <a:cs typeface="Tahoma"/>
              </a:rPr>
              <a:t>are</a:t>
            </a:r>
            <a:r>
              <a:rPr sz="900" spc="50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mostly</a:t>
            </a:r>
            <a:r>
              <a:rPr sz="900" spc="5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written</a:t>
            </a:r>
            <a:r>
              <a:rPr sz="900" spc="50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in</a:t>
            </a:r>
            <a:r>
              <a:rPr sz="900" spc="50" dirty="0">
                <a:solidFill>
                  <a:srgbClr val="394B4E"/>
                </a:solidFill>
                <a:latin typeface="Tahoma"/>
                <a:cs typeface="Tahoma"/>
              </a:rPr>
              <a:t> C++</a:t>
            </a:r>
            <a:r>
              <a:rPr sz="900" spc="4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github.com/nasa/fprime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,</a:t>
            </a:r>
            <a:r>
              <a:rPr sz="900" spc="5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James</a:t>
            </a:r>
            <a:r>
              <a:rPr sz="900" spc="285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 </a:t>
            </a:r>
            <a:r>
              <a:rPr sz="900" spc="-85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Webb</a:t>
            </a:r>
            <a:r>
              <a:rPr sz="900" spc="285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 </a:t>
            </a:r>
            <a:r>
              <a:rPr sz="900" spc="-10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Space</a:t>
            </a:r>
            <a:r>
              <a:rPr sz="900" spc="-10" dirty="0">
                <a:solidFill>
                  <a:srgbClr val="394B4E"/>
                </a:solidFill>
                <a:latin typeface="Palatino Linotype"/>
                <a:cs typeface="Palatino Linotype"/>
              </a:rPr>
              <a:t> </a:t>
            </a:r>
            <a:r>
              <a:rPr sz="900" spc="50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Telescope’s</a:t>
            </a:r>
            <a:r>
              <a:rPr sz="900" spc="270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 </a:t>
            </a:r>
            <a:r>
              <a:rPr sz="900" spc="75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Full</a:t>
            </a:r>
            <a:r>
              <a:rPr sz="900" spc="275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 </a:t>
            </a:r>
            <a:r>
              <a:rPr sz="900" spc="-10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Deployment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8" name="object 8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2383790" cy="5080"/>
            </a:xfrm>
            <a:custGeom>
              <a:avLst/>
              <a:gdLst/>
              <a:ahLst/>
              <a:cxnLst/>
              <a:rect l="l" t="t" r="r" b="b"/>
              <a:pathLst>
                <a:path w="2383790" h="5080">
                  <a:moveTo>
                    <a:pt x="0" y="5060"/>
                  </a:moveTo>
                  <a:lnTo>
                    <a:pt x="0" y="0"/>
                  </a:lnTo>
                  <a:lnTo>
                    <a:pt x="2383448" y="0"/>
                  </a:lnTo>
                  <a:lnTo>
                    <a:pt x="238344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50532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spc="-140" dirty="0"/>
              <a:t>Agenda Today</a:t>
            </a:r>
            <a:endParaRPr sz="1200" dirty="0"/>
          </a:p>
        </p:txBody>
      </p:sp>
      <p:sp>
        <p:nvSpPr>
          <p:cNvPr id="3" name="object 3"/>
          <p:cNvSpPr/>
          <p:nvPr/>
        </p:nvSpPr>
        <p:spPr>
          <a:xfrm>
            <a:off x="375653" y="829246"/>
            <a:ext cx="130810" cy="130810"/>
          </a:xfrm>
          <a:custGeom>
            <a:avLst/>
            <a:gdLst/>
            <a:ahLst/>
            <a:cxnLst/>
            <a:rect l="l" t="t" r="r" b="b"/>
            <a:pathLst>
              <a:path w="130809" h="130809">
                <a:moveTo>
                  <a:pt x="130479" y="0"/>
                </a:moveTo>
                <a:lnTo>
                  <a:pt x="0" y="0"/>
                </a:lnTo>
                <a:lnTo>
                  <a:pt x="0" y="130479"/>
                </a:lnTo>
                <a:lnTo>
                  <a:pt x="130479" y="130479"/>
                </a:lnTo>
                <a:lnTo>
                  <a:pt x="130479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5653" y="1180693"/>
            <a:ext cx="130810" cy="130810"/>
          </a:xfrm>
          <a:custGeom>
            <a:avLst/>
            <a:gdLst/>
            <a:ahLst/>
            <a:cxnLst/>
            <a:rect l="l" t="t" r="r" b="b"/>
            <a:pathLst>
              <a:path w="130809" h="130809">
                <a:moveTo>
                  <a:pt x="130479" y="0"/>
                </a:moveTo>
                <a:lnTo>
                  <a:pt x="0" y="0"/>
                </a:lnTo>
                <a:lnTo>
                  <a:pt x="0" y="130479"/>
                </a:lnTo>
                <a:lnTo>
                  <a:pt x="130479" y="130479"/>
                </a:lnTo>
                <a:lnTo>
                  <a:pt x="130479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653" y="1522018"/>
            <a:ext cx="130810" cy="130810"/>
          </a:xfrm>
          <a:custGeom>
            <a:avLst/>
            <a:gdLst/>
            <a:ahLst/>
            <a:cxnLst/>
            <a:rect l="l" t="t" r="r" b="b"/>
            <a:pathLst>
              <a:path w="130809" h="130810">
                <a:moveTo>
                  <a:pt x="130479" y="0"/>
                </a:moveTo>
                <a:lnTo>
                  <a:pt x="0" y="0"/>
                </a:lnTo>
                <a:lnTo>
                  <a:pt x="0" y="130479"/>
                </a:lnTo>
                <a:lnTo>
                  <a:pt x="130479" y="130479"/>
                </a:lnTo>
                <a:lnTo>
                  <a:pt x="130479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5653" y="1863356"/>
            <a:ext cx="130810" cy="130810"/>
          </a:xfrm>
          <a:custGeom>
            <a:avLst/>
            <a:gdLst/>
            <a:ahLst/>
            <a:cxnLst/>
            <a:rect l="l" t="t" r="r" b="b"/>
            <a:pathLst>
              <a:path w="130809" h="130810">
                <a:moveTo>
                  <a:pt x="130479" y="0"/>
                </a:moveTo>
                <a:lnTo>
                  <a:pt x="0" y="0"/>
                </a:lnTo>
                <a:lnTo>
                  <a:pt x="0" y="130479"/>
                </a:lnTo>
                <a:lnTo>
                  <a:pt x="130479" y="130479"/>
                </a:lnTo>
                <a:lnTo>
                  <a:pt x="130479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5653" y="2192451"/>
            <a:ext cx="130810" cy="130810"/>
          </a:xfrm>
          <a:custGeom>
            <a:avLst/>
            <a:gdLst/>
            <a:ahLst/>
            <a:cxnLst/>
            <a:rect l="l" t="t" r="r" b="b"/>
            <a:pathLst>
              <a:path w="130809" h="130810">
                <a:moveTo>
                  <a:pt x="130479" y="0"/>
                </a:moveTo>
                <a:lnTo>
                  <a:pt x="0" y="0"/>
                </a:lnTo>
                <a:lnTo>
                  <a:pt x="0" y="130479"/>
                </a:lnTo>
                <a:lnTo>
                  <a:pt x="130479" y="130479"/>
                </a:lnTo>
                <a:lnTo>
                  <a:pt x="130479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653" y="2521546"/>
            <a:ext cx="130810" cy="130810"/>
          </a:xfrm>
          <a:custGeom>
            <a:avLst/>
            <a:gdLst/>
            <a:ahLst/>
            <a:cxnLst/>
            <a:rect l="l" t="t" r="r" b="b"/>
            <a:pathLst>
              <a:path w="130809" h="130810">
                <a:moveTo>
                  <a:pt x="130479" y="0"/>
                </a:moveTo>
                <a:lnTo>
                  <a:pt x="0" y="0"/>
                </a:lnTo>
                <a:lnTo>
                  <a:pt x="0" y="130479"/>
                </a:lnTo>
                <a:lnTo>
                  <a:pt x="130479" y="130479"/>
                </a:lnTo>
                <a:lnTo>
                  <a:pt x="130479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3407" y="741626"/>
            <a:ext cx="4547235" cy="193835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6535" indent="-204470">
              <a:lnSpc>
                <a:spcPct val="100000"/>
              </a:lnSpc>
              <a:spcBef>
                <a:spcPts val="135"/>
              </a:spcBef>
              <a:buClr>
                <a:srgbClr val="FFFFFF"/>
              </a:buClr>
              <a:buSzPct val="71428"/>
              <a:buAutoNum type="arabicPlain"/>
              <a:tabLst>
                <a:tab pos="216535" algn="l"/>
                <a:tab pos="217170" algn="l"/>
              </a:tabLst>
            </a:pPr>
            <a:r>
              <a:rPr sz="1400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A</a:t>
            </a:r>
            <a:r>
              <a:rPr sz="1400" spc="25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 </a:t>
            </a:r>
            <a:r>
              <a:rPr sz="1400" spc="-95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Little</a:t>
            </a:r>
            <a:r>
              <a:rPr sz="1400" spc="20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 </a:t>
            </a:r>
            <a:r>
              <a:rPr sz="1400" spc="-120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History</a:t>
            </a:r>
            <a:r>
              <a:rPr sz="1400" spc="25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 </a:t>
            </a:r>
            <a:r>
              <a:rPr sz="1400" spc="-55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of</a:t>
            </a:r>
            <a:r>
              <a:rPr sz="1400" spc="20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 </a:t>
            </a:r>
            <a:r>
              <a:rPr sz="1400" spc="160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C/C++</a:t>
            </a:r>
            <a:r>
              <a:rPr sz="1400" spc="25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 </a:t>
            </a:r>
            <a:r>
              <a:rPr sz="1400" spc="-135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Programming</a:t>
            </a:r>
            <a:r>
              <a:rPr sz="1400" spc="20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 </a:t>
            </a:r>
            <a:r>
              <a:rPr sz="1400" spc="-120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Language</a:t>
            </a:r>
            <a:endParaRPr sz="1400" dirty="0">
              <a:latin typeface="Arial Black"/>
              <a:cs typeface="Arial Black"/>
            </a:endParaRPr>
          </a:p>
          <a:p>
            <a:pPr marL="216535" indent="-204470">
              <a:lnSpc>
                <a:spcPct val="100000"/>
              </a:lnSpc>
              <a:spcBef>
                <a:spcPts val="1085"/>
              </a:spcBef>
              <a:buClr>
                <a:srgbClr val="FFFFFF"/>
              </a:buClr>
              <a:buSzPct val="71428"/>
              <a:buAutoNum type="arabicPlain"/>
              <a:tabLst>
                <a:tab pos="216535" algn="l"/>
                <a:tab pos="217170" algn="l"/>
              </a:tabLst>
            </a:pPr>
            <a:r>
              <a:rPr sz="1400" spc="-165" dirty="0">
                <a:solidFill>
                  <a:srgbClr val="22373A"/>
                </a:solidFill>
                <a:latin typeface="Arial Black"/>
                <a:cs typeface="Arial Black"/>
                <a:hlinkClick r:id="rId3" action="ppaction://hlinksldjump"/>
              </a:rPr>
              <a:t>Areas</a:t>
            </a:r>
            <a:r>
              <a:rPr sz="1400" spc="45" dirty="0">
                <a:solidFill>
                  <a:srgbClr val="22373A"/>
                </a:solidFill>
                <a:latin typeface="Arial Black"/>
                <a:cs typeface="Arial Black"/>
                <a:hlinkClick r:id="rId3" action="ppaction://hlinksldjump"/>
              </a:rPr>
              <a:t> </a:t>
            </a:r>
            <a:r>
              <a:rPr sz="1400" spc="-55" dirty="0">
                <a:solidFill>
                  <a:srgbClr val="22373A"/>
                </a:solidFill>
                <a:latin typeface="Arial Black"/>
                <a:cs typeface="Arial Black"/>
                <a:hlinkClick r:id="rId3" action="ppaction://hlinksldjump"/>
              </a:rPr>
              <a:t>of</a:t>
            </a:r>
            <a:r>
              <a:rPr sz="1400" spc="30" dirty="0">
                <a:solidFill>
                  <a:srgbClr val="22373A"/>
                </a:solidFill>
                <a:latin typeface="Arial Black"/>
                <a:cs typeface="Arial Black"/>
                <a:hlinkClick r:id="rId3" action="ppaction://hlinksldjump"/>
              </a:rPr>
              <a:t> </a:t>
            </a:r>
            <a:r>
              <a:rPr sz="1400" spc="-130" dirty="0">
                <a:solidFill>
                  <a:srgbClr val="22373A"/>
                </a:solidFill>
                <a:latin typeface="Arial Black"/>
                <a:cs typeface="Arial Black"/>
                <a:hlinkClick r:id="rId3" action="ppaction://hlinksldjump"/>
              </a:rPr>
              <a:t>Application</a:t>
            </a:r>
            <a:r>
              <a:rPr sz="1400" spc="40" dirty="0">
                <a:solidFill>
                  <a:srgbClr val="22373A"/>
                </a:solidFill>
                <a:latin typeface="Arial Black"/>
                <a:cs typeface="Arial Black"/>
                <a:hlinkClick r:id="rId3" action="ppaction://hlinksldjump"/>
              </a:rPr>
              <a:t> </a:t>
            </a:r>
            <a:r>
              <a:rPr sz="1400" spc="-140" dirty="0">
                <a:solidFill>
                  <a:srgbClr val="22373A"/>
                </a:solidFill>
                <a:latin typeface="Arial Black"/>
                <a:cs typeface="Arial Black"/>
                <a:hlinkClick r:id="rId3" action="ppaction://hlinksldjump"/>
              </a:rPr>
              <a:t>and</a:t>
            </a:r>
            <a:r>
              <a:rPr sz="1400" spc="35" dirty="0">
                <a:solidFill>
                  <a:srgbClr val="22373A"/>
                </a:solidFill>
                <a:latin typeface="Arial Black"/>
                <a:cs typeface="Arial Black"/>
                <a:hlinkClick r:id="rId3" action="ppaction://hlinksldjump"/>
              </a:rPr>
              <a:t> </a:t>
            </a:r>
            <a:r>
              <a:rPr sz="1400" spc="-10" dirty="0">
                <a:solidFill>
                  <a:srgbClr val="22373A"/>
                </a:solidFill>
                <a:latin typeface="Arial Black"/>
                <a:cs typeface="Arial Black"/>
                <a:hlinkClick r:id="rId3" action="ppaction://hlinksldjump"/>
              </a:rPr>
              <a:t>Popularity</a:t>
            </a:r>
            <a:endParaRPr sz="1400" dirty="0">
              <a:latin typeface="Arial Black"/>
              <a:cs typeface="Arial Black"/>
            </a:endParaRPr>
          </a:p>
          <a:p>
            <a:pPr marL="216535" indent="-204470">
              <a:lnSpc>
                <a:spcPct val="100000"/>
              </a:lnSpc>
              <a:spcBef>
                <a:spcPts val="1010"/>
              </a:spcBef>
              <a:buClr>
                <a:srgbClr val="FFFFFF"/>
              </a:buClr>
              <a:buSzPct val="71428"/>
              <a:buAutoNum type="arabicPlain"/>
              <a:tabLst>
                <a:tab pos="216535" algn="l"/>
                <a:tab pos="217170" algn="l"/>
              </a:tabLst>
            </a:pPr>
            <a:r>
              <a:rPr sz="1400" spc="160" dirty="0">
                <a:solidFill>
                  <a:srgbClr val="22373A"/>
                </a:solidFill>
                <a:latin typeface="Arial Black"/>
                <a:cs typeface="Arial Black"/>
                <a:hlinkClick r:id="rId4" action="ppaction://hlinksldjump"/>
              </a:rPr>
              <a:t>C++</a:t>
            </a:r>
            <a:r>
              <a:rPr sz="1400" spc="60" dirty="0">
                <a:solidFill>
                  <a:srgbClr val="22373A"/>
                </a:solidFill>
                <a:latin typeface="Arial Black"/>
                <a:cs typeface="Arial Black"/>
                <a:hlinkClick r:id="rId4" action="ppaction://hlinksldjump"/>
              </a:rPr>
              <a:t> </a:t>
            </a:r>
            <a:r>
              <a:rPr sz="1400" spc="-40" dirty="0">
                <a:solidFill>
                  <a:srgbClr val="22373A"/>
                </a:solidFill>
                <a:latin typeface="Arial Black"/>
                <a:cs typeface="Arial Black"/>
                <a:hlinkClick r:id="rId4" action="ppaction://hlinksldjump"/>
              </a:rPr>
              <a:t>Philosophy</a:t>
            </a:r>
            <a:endParaRPr sz="1400" dirty="0">
              <a:latin typeface="Arial Black"/>
              <a:cs typeface="Arial Black"/>
            </a:endParaRPr>
          </a:p>
          <a:p>
            <a:pPr marL="216535" indent="-204470">
              <a:lnSpc>
                <a:spcPct val="100000"/>
              </a:lnSpc>
              <a:spcBef>
                <a:spcPts val="1005"/>
              </a:spcBef>
              <a:buClr>
                <a:srgbClr val="FFFFFF"/>
              </a:buClr>
              <a:buSzPct val="71428"/>
              <a:buAutoNum type="arabicPlain"/>
              <a:tabLst>
                <a:tab pos="216535" algn="l"/>
                <a:tab pos="217170" algn="l"/>
              </a:tabLst>
            </a:pPr>
            <a:r>
              <a:rPr sz="1400" spc="160" dirty="0">
                <a:solidFill>
                  <a:srgbClr val="22373A"/>
                </a:solidFill>
                <a:latin typeface="Arial Black"/>
                <a:cs typeface="Arial Black"/>
                <a:hlinkClick r:id="rId5" action="ppaction://hlinksldjump"/>
              </a:rPr>
              <a:t>C++</a:t>
            </a:r>
            <a:r>
              <a:rPr sz="1400" spc="60" dirty="0">
                <a:solidFill>
                  <a:srgbClr val="22373A"/>
                </a:solidFill>
                <a:latin typeface="Arial Black"/>
                <a:cs typeface="Arial Black"/>
                <a:hlinkClick r:id="rId5" action="ppaction://hlinksldjump"/>
              </a:rPr>
              <a:t> </a:t>
            </a:r>
            <a:r>
              <a:rPr sz="1400" spc="-90" dirty="0">
                <a:solidFill>
                  <a:srgbClr val="22373A"/>
                </a:solidFill>
                <a:latin typeface="Arial Black"/>
                <a:cs typeface="Arial Black"/>
                <a:hlinkClick r:id="rId5" action="ppaction://hlinksldjump"/>
              </a:rPr>
              <a:t>Weaknesses</a:t>
            </a:r>
            <a:endParaRPr sz="1400" dirty="0">
              <a:latin typeface="Arial Black"/>
              <a:cs typeface="Arial Black"/>
            </a:endParaRPr>
          </a:p>
          <a:p>
            <a:pPr marL="216535" indent="-204470">
              <a:lnSpc>
                <a:spcPct val="100000"/>
              </a:lnSpc>
              <a:spcBef>
                <a:spcPts val="915"/>
              </a:spcBef>
              <a:buClr>
                <a:srgbClr val="FFFFFF"/>
              </a:buClr>
              <a:buSzPct val="71428"/>
              <a:buAutoNum type="arabicPlain"/>
              <a:tabLst>
                <a:tab pos="216535" algn="l"/>
                <a:tab pos="217170" algn="l"/>
              </a:tabLst>
            </a:pPr>
            <a:r>
              <a:rPr lang="en-US" sz="1400" spc="-70" dirty="0">
                <a:solidFill>
                  <a:srgbClr val="22373A"/>
                </a:solidFill>
                <a:latin typeface="Arial Black"/>
                <a:cs typeface="Arial Black"/>
                <a:hlinkClick r:id="rId6" action="ppaction://hlinksldjump"/>
              </a:rPr>
              <a:t>The</a:t>
            </a:r>
            <a:r>
              <a:rPr lang="en-US" sz="1400" spc="-50" dirty="0">
                <a:solidFill>
                  <a:srgbClr val="22373A"/>
                </a:solidFill>
                <a:latin typeface="Arial Black"/>
                <a:cs typeface="Arial Black"/>
                <a:hlinkClick r:id="rId6" action="ppaction://hlinksldjump"/>
              </a:rPr>
              <a:t> </a:t>
            </a:r>
            <a:r>
              <a:rPr lang="en-US" sz="1400" spc="-10" dirty="0">
                <a:solidFill>
                  <a:srgbClr val="22373A"/>
                </a:solidFill>
                <a:latin typeface="Arial Black"/>
                <a:cs typeface="Arial Black"/>
                <a:hlinkClick r:id="rId6" action="ppaction://hlinksldjump"/>
              </a:rPr>
              <a:t>Course</a:t>
            </a:r>
            <a:endParaRPr lang="en-US" sz="1400" dirty="0">
              <a:latin typeface="Arial Black"/>
              <a:cs typeface="Arial Black"/>
            </a:endParaRPr>
          </a:p>
          <a:p>
            <a:pPr marL="216535" indent="-204470">
              <a:lnSpc>
                <a:spcPct val="100000"/>
              </a:lnSpc>
              <a:spcBef>
                <a:spcPts val="915"/>
              </a:spcBef>
              <a:buClr>
                <a:srgbClr val="FFFFFF"/>
              </a:buClr>
              <a:buSzPct val="71428"/>
              <a:buAutoNum type="arabicPlain"/>
              <a:tabLst>
                <a:tab pos="216535" algn="l"/>
                <a:tab pos="217170" algn="l"/>
              </a:tabLst>
            </a:pPr>
            <a:r>
              <a:rPr lang="en-US" sz="1400" spc="-70" dirty="0">
                <a:solidFill>
                  <a:srgbClr val="22373A"/>
                </a:solidFill>
                <a:latin typeface="Arial Black"/>
                <a:cs typeface="Arial Black"/>
                <a:hlinkClick r:id="rId6" action="ppaction://hlinksldjump"/>
              </a:rPr>
              <a:t>Installation and Hello World</a:t>
            </a:r>
            <a:r>
              <a:rPr lang="en-US" sz="1400" spc="-70" dirty="0">
                <a:solidFill>
                  <a:srgbClr val="22373A"/>
                </a:solidFill>
                <a:latin typeface="Arial Black"/>
                <a:cs typeface="Arial Black"/>
              </a:rPr>
              <a:t>! 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12" name="object 12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34937"/>
              <a:ext cx="99695" cy="5080"/>
            </a:xfrm>
            <a:custGeom>
              <a:avLst/>
              <a:gdLst/>
              <a:ahLst/>
              <a:cxnLst/>
              <a:rect l="l" t="t" r="r" b="b"/>
              <a:pathLst>
                <a:path w="99695" h="5080">
                  <a:moveTo>
                    <a:pt x="0" y="5060"/>
                  </a:moveTo>
                  <a:lnTo>
                    <a:pt x="0" y="0"/>
                  </a:lnTo>
                  <a:lnTo>
                    <a:pt x="99317" y="0"/>
                  </a:lnTo>
                  <a:lnTo>
                    <a:pt x="9931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/>
              <a:t>Why</a:t>
            </a:r>
            <a:r>
              <a:rPr sz="1200" spc="20" dirty="0"/>
              <a:t> </a:t>
            </a:r>
            <a:r>
              <a:rPr sz="1200" spc="110" dirty="0"/>
              <a:t>C++</a:t>
            </a:r>
            <a:r>
              <a:rPr sz="1200" spc="30" dirty="0"/>
              <a:t> </a:t>
            </a:r>
            <a:r>
              <a:rPr sz="1200" spc="-175" dirty="0"/>
              <a:t>is</a:t>
            </a:r>
            <a:r>
              <a:rPr sz="1200" spc="35" dirty="0"/>
              <a:t> </a:t>
            </a:r>
            <a:r>
              <a:rPr sz="1200" spc="-195" dirty="0"/>
              <a:t>so</a:t>
            </a:r>
            <a:r>
              <a:rPr sz="1200" spc="35" dirty="0"/>
              <a:t> </a:t>
            </a:r>
            <a:r>
              <a:rPr sz="1200" spc="-105" dirty="0"/>
              <a:t>Important?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1054188" y="478012"/>
            <a:ext cx="35915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70" dirty="0">
                <a:solidFill>
                  <a:srgbClr val="22373A"/>
                </a:solidFill>
                <a:latin typeface="Arial Black"/>
                <a:cs typeface="Arial Black"/>
              </a:rPr>
              <a:t>The</a:t>
            </a:r>
            <a:r>
              <a:rPr sz="1400" spc="-1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10" dirty="0">
                <a:solidFill>
                  <a:srgbClr val="22373A"/>
                </a:solidFill>
                <a:latin typeface="Arial Black"/>
                <a:cs typeface="Arial Black"/>
              </a:rPr>
              <a:t>End</a:t>
            </a:r>
            <a:r>
              <a:rPr sz="1400" spc="1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55" dirty="0">
                <a:solidFill>
                  <a:srgbClr val="22373A"/>
                </a:solidFill>
                <a:latin typeface="Arial Black"/>
                <a:cs typeface="Arial Black"/>
              </a:rPr>
              <a:t>of</a:t>
            </a:r>
            <a:r>
              <a:rPr sz="1400" spc="1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35" dirty="0">
                <a:solidFill>
                  <a:srgbClr val="22373A"/>
                </a:solidFill>
                <a:latin typeface="Arial Black"/>
                <a:cs typeface="Arial Black"/>
              </a:rPr>
              <a:t>Historical</a:t>
            </a:r>
            <a:r>
              <a:rPr sz="1400" spc="2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55" dirty="0">
                <a:solidFill>
                  <a:srgbClr val="22373A"/>
                </a:solidFill>
                <a:latin typeface="Arial Black"/>
                <a:cs typeface="Arial Black"/>
              </a:rPr>
              <a:t>Performance</a:t>
            </a:r>
            <a:r>
              <a:rPr sz="1400" spc="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14" dirty="0">
                <a:solidFill>
                  <a:srgbClr val="22373A"/>
                </a:solidFill>
                <a:latin typeface="Arial Black"/>
                <a:cs typeface="Arial Black"/>
              </a:rPr>
              <a:t>Scaling</a:t>
            </a:r>
            <a:endParaRPr sz="14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4000" y="777584"/>
            <a:ext cx="3312037" cy="19526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786" y="2766631"/>
            <a:ext cx="3542029" cy="43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4090" marR="5080" indent="-962025">
              <a:lnSpc>
                <a:spcPct val="111400"/>
              </a:lnSpc>
              <a:spcBef>
                <a:spcPts val="100"/>
              </a:spcBef>
            </a:pPr>
            <a:r>
              <a:rPr sz="1200" spc="-150" dirty="0">
                <a:solidFill>
                  <a:srgbClr val="AE3236"/>
                </a:solidFill>
                <a:latin typeface="Arial Black"/>
                <a:cs typeface="Arial Black"/>
              </a:rPr>
              <a:t>Performance</a:t>
            </a:r>
            <a:r>
              <a:rPr sz="1200" spc="95" dirty="0">
                <a:solidFill>
                  <a:srgbClr val="AE3236"/>
                </a:solidFill>
                <a:latin typeface="Arial Black"/>
                <a:cs typeface="Arial Black"/>
              </a:rPr>
              <a:t> </a:t>
            </a:r>
            <a:r>
              <a:rPr sz="1200" spc="-130" dirty="0">
                <a:solidFill>
                  <a:srgbClr val="AE3236"/>
                </a:solidFill>
                <a:latin typeface="Arial Black"/>
                <a:cs typeface="Arial Black"/>
              </a:rPr>
              <a:t>limitations</a:t>
            </a:r>
            <a:r>
              <a:rPr sz="1200" spc="95" dirty="0">
                <a:solidFill>
                  <a:srgbClr val="AE3236"/>
                </a:solidFill>
                <a:latin typeface="Arial Black"/>
                <a:cs typeface="Arial Black"/>
              </a:rPr>
              <a:t> </a:t>
            </a:r>
            <a:r>
              <a:rPr sz="1200" spc="-155" dirty="0">
                <a:solidFill>
                  <a:srgbClr val="AE3236"/>
                </a:solidFill>
                <a:latin typeface="Arial Black"/>
                <a:cs typeface="Arial Black"/>
              </a:rPr>
              <a:t>influence</a:t>
            </a:r>
            <a:r>
              <a:rPr sz="1200" spc="95" dirty="0">
                <a:solidFill>
                  <a:srgbClr val="AE3236"/>
                </a:solidFill>
                <a:latin typeface="Arial Black"/>
                <a:cs typeface="Arial Black"/>
              </a:rPr>
              <a:t> </a:t>
            </a:r>
            <a:r>
              <a:rPr sz="1200" spc="-135" dirty="0">
                <a:solidFill>
                  <a:srgbClr val="AE3236"/>
                </a:solidFill>
                <a:latin typeface="Arial Black"/>
                <a:cs typeface="Arial Black"/>
              </a:rPr>
              <a:t>algorithm</a:t>
            </a:r>
            <a:r>
              <a:rPr sz="1200" spc="95" dirty="0">
                <a:solidFill>
                  <a:srgbClr val="AE3236"/>
                </a:solidFill>
                <a:latin typeface="Arial Black"/>
                <a:cs typeface="Arial Black"/>
              </a:rPr>
              <a:t> </a:t>
            </a:r>
            <a:r>
              <a:rPr sz="1200" spc="-125" dirty="0">
                <a:solidFill>
                  <a:srgbClr val="AE3236"/>
                </a:solidFill>
                <a:latin typeface="Arial Black"/>
                <a:cs typeface="Arial Black"/>
              </a:rPr>
              <a:t>design </a:t>
            </a:r>
            <a:r>
              <a:rPr sz="1200" spc="-150" dirty="0">
                <a:solidFill>
                  <a:srgbClr val="AE3236"/>
                </a:solidFill>
                <a:latin typeface="Arial Black"/>
                <a:cs typeface="Arial Black"/>
              </a:rPr>
              <a:t>and</a:t>
            </a:r>
            <a:r>
              <a:rPr sz="1200" spc="75" dirty="0">
                <a:solidFill>
                  <a:srgbClr val="AE3236"/>
                </a:solidFill>
                <a:latin typeface="Arial Black"/>
                <a:cs typeface="Arial Black"/>
              </a:rPr>
              <a:t> </a:t>
            </a:r>
            <a:r>
              <a:rPr sz="1200" spc="-180" dirty="0">
                <a:solidFill>
                  <a:srgbClr val="AE3236"/>
                </a:solidFill>
                <a:latin typeface="Arial Black"/>
                <a:cs typeface="Arial Black"/>
              </a:rPr>
              <a:t>research</a:t>
            </a:r>
            <a:r>
              <a:rPr sz="1200" spc="80" dirty="0">
                <a:solidFill>
                  <a:srgbClr val="AE3236"/>
                </a:solidFill>
                <a:latin typeface="Arial Black"/>
                <a:cs typeface="Arial Black"/>
              </a:rPr>
              <a:t> </a:t>
            </a:r>
            <a:r>
              <a:rPr sz="1200" spc="-45" dirty="0">
                <a:solidFill>
                  <a:srgbClr val="AE3236"/>
                </a:solidFill>
                <a:latin typeface="Arial Black"/>
                <a:cs typeface="Arial Black"/>
              </a:rPr>
              <a:t>directions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8" name="object 8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2482850" cy="5080"/>
            </a:xfrm>
            <a:custGeom>
              <a:avLst/>
              <a:gdLst/>
              <a:ahLst/>
              <a:cxnLst/>
              <a:rect l="l" t="t" r="r" b="b"/>
              <a:pathLst>
                <a:path w="2482850" h="5080">
                  <a:moveTo>
                    <a:pt x="0" y="5060"/>
                  </a:moveTo>
                  <a:lnTo>
                    <a:pt x="0" y="0"/>
                  </a:lnTo>
                  <a:lnTo>
                    <a:pt x="2482766" y="0"/>
                  </a:lnTo>
                  <a:lnTo>
                    <a:pt x="248276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282448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60" dirty="0">
                <a:solidFill>
                  <a:srgbClr val="F9F9F9"/>
                </a:solidFill>
                <a:latin typeface="Arial Black"/>
                <a:cs typeface="Arial Black"/>
              </a:rPr>
              <a:t>An</a:t>
            </a:r>
            <a:r>
              <a:rPr sz="1200" spc="-40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120" dirty="0">
                <a:solidFill>
                  <a:srgbClr val="F9F9F9"/>
                </a:solidFill>
                <a:latin typeface="Arial Black"/>
                <a:cs typeface="Arial Black"/>
              </a:rPr>
              <a:t>Important</a:t>
            </a:r>
            <a:r>
              <a:rPr sz="1200" spc="15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110" dirty="0">
                <a:solidFill>
                  <a:srgbClr val="F9F9F9"/>
                </a:solidFill>
                <a:latin typeface="Arial Black"/>
                <a:cs typeface="Arial Black"/>
              </a:rPr>
              <a:t>Example...</a:t>
            </a:r>
            <a:r>
              <a:rPr sz="1200" spc="80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dirty="0">
                <a:solidFill>
                  <a:srgbClr val="F9F9F9"/>
                </a:solidFill>
                <a:latin typeface="Arial Black"/>
                <a:cs typeface="Arial Black"/>
              </a:rPr>
              <a:t>(AI</a:t>
            </a:r>
            <a:r>
              <a:rPr sz="1200" spc="-20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85" dirty="0">
                <a:solidFill>
                  <a:srgbClr val="F9F9F9"/>
                </a:solidFill>
                <a:latin typeface="Arial Black"/>
                <a:cs typeface="Arial Black"/>
              </a:rPr>
              <a:t>Evolution)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47868"/>
            <a:ext cx="5760085" cy="2892425"/>
            <a:chOff x="0" y="347868"/>
            <a:chExt cx="5760085" cy="2892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380" y="347868"/>
              <a:ext cx="3743248" cy="289213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2582545" cy="5080"/>
            </a:xfrm>
            <a:custGeom>
              <a:avLst/>
              <a:gdLst/>
              <a:ahLst/>
              <a:cxnLst/>
              <a:rect l="l" t="t" r="r" b="b"/>
              <a:pathLst>
                <a:path w="2582545" h="5080">
                  <a:moveTo>
                    <a:pt x="0" y="5060"/>
                  </a:moveTo>
                  <a:lnTo>
                    <a:pt x="0" y="0"/>
                  </a:lnTo>
                  <a:lnTo>
                    <a:pt x="2582083" y="0"/>
                  </a:lnTo>
                  <a:lnTo>
                    <a:pt x="258208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45" dirty="0"/>
              <a:t>Performance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887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1/3</a:t>
            </a:r>
            <a:endParaRPr sz="12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16894" y="995206"/>
            <a:ext cx="4679315" cy="1445895"/>
            <a:chOff x="716894" y="995206"/>
            <a:chExt cx="4679315" cy="1445895"/>
          </a:xfrm>
        </p:grpSpPr>
        <p:sp>
          <p:nvSpPr>
            <p:cNvPr id="5" name="object 5"/>
            <p:cNvSpPr/>
            <p:nvPr/>
          </p:nvSpPr>
          <p:spPr>
            <a:xfrm>
              <a:off x="749223" y="2128189"/>
              <a:ext cx="4646930" cy="261620"/>
            </a:xfrm>
            <a:custGeom>
              <a:avLst/>
              <a:gdLst/>
              <a:ahLst/>
              <a:cxnLst/>
              <a:rect l="l" t="t" r="r" b="b"/>
              <a:pathLst>
                <a:path w="4646930" h="261619">
                  <a:moveTo>
                    <a:pt x="4646879" y="252704"/>
                  </a:moveTo>
                  <a:lnTo>
                    <a:pt x="0" y="252704"/>
                  </a:lnTo>
                  <a:lnTo>
                    <a:pt x="0" y="261086"/>
                  </a:lnTo>
                  <a:lnTo>
                    <a:pt x="4646879" y="261086"/>
                  </a:lnTo>
                  <a:lnTo>
                    <a:pt x="4646879" y="252704"/>
                  </a:lnTo>
                  <a:close/>
                </a:path>
                <a:path w="4646930" h="261619">
                  <a:moveTo>
                    <a:pt x="4646879" y="220370"/>
                  </a:moveTo>
                  <a:lnTo>
                    <a:pt x="0" y="220370"/>
                  </a:lnTo>
                  <a:lnTo>
                    <a:pt x="0" y="228752"/>
                  </a:lnTo>
                  <a:lnTo>
                    <a:pt x="4646879" y="228752"/>
                  </a:lnTo>
                  <a:lnTo>
                    <a:pt x="4646879" y="220370"/>
                  </a:lnTo>
                  <a:close/>
                </a:path>
                <a:path w="4646930" h="261619">
                  <a:moveTo>
                    <a:pt x="4646879" y="189230"/>
                  </a:moveTo>
                  <a:lnTo>
                    <a:pt x="0" y="189230"/>
                  </a:lnTo>
                  <a:lnTo>
                    <a:pt x="0" y="197612"/>
                  </a:lnTo>
                  <a:lnTo>
                    <a:pt x="4646879" y="197612"/>
                  </a:lnTo>
                  <a:lnTo>
                    <a:pt x="4646879" y="189230"/>
                  </a:lnTo>
                  <a:close/>
                </a:path>
                <a:path w="4646930" h="261619">
                  <a:moveTo>
                    <a:pt x="4646879" y="158089"/>
                  </a:moveTo>
                  <a:lnTo>
                    <a:pt x="0" y="158089"/>
                  </a:lnTo>
                  <a:lnTo>
                    <a:pt x="0" y="166471"/>
                  </a:lnTo>
                  <a:lnTo>
                    <a:pt x="4646879" y="166471"/>
                  </a:lnTo>
                  <a:lnTo>
                    <a:pt x="4646879" y="158089"/>
                  </a:lnTo>
                  <a:close/>
                </a:path>
                <a:path w="4646930" h="261619">
                  <a:moveTo>
                    <a:pt x="4646879" y="94615"/>
                  </a:moveTo>
                  <a:lnTo>
                    <a:pt x="0" y="94615"/>
                  </a:lnTo>
                  <a:lnTo>
                    <a:pt x="0" y="102997"/>
                  </a:lnTo>
                  <a:lnTo>
                    <a:pt x="4646879" y="102997"/>
                  </a:lnTo>
                  <a:lnTo>
                    <a:pt x="4646879" y="94615"/>
                  </a:lnTo>
                  <a:close/>
                </a:path>
                <a:path w="4646930" h="261619">
                  <a:moveTo>
                    <a:pt x="4646879" y="63474"/>
                  </a:moveTo>
                  <a:lnTo>
                    <a:pt x="0" y="63474"/>
                  </a:lnTo>
                  <a:lnTo>
                    <a:pt x="0" y="71856"/>
                  </a:lnTo>
                  <a:lnTo>
                    <a:pt x="4646879" y="71856"/>
                  </a:lnTo>
                  <a:lnTo>
                    <a:pt x="4646879" y="63474"/>
                  </a:lnTo>
                  <a:close/>
                </a:path>
                <a:path w="4646930" h="261619">
                  <a:moveTo>
                    <a:pt x="4646879" y="32334"/>
                  </a:moveTo>
                  <a:lnTo>
                    <a:pt x="0" y="32334"/>
                  </a:lnTo>
                  <a:lnTo>
                    <a:pt x="0" y="40716"/>
                  </a:lnTo>
                  <a:lnTo>
                    <a:pt x="4646879" y="40716"/>
                  </a:lnTo>
                  <a:lnTo>
                    <a:pt x="4646879" y="32334"/>
                  </a:lnTo>
                  <a:close/>
                </a:path>
                <a:path w="4646930" h="261619">
                  <a:moveTo>
                    <a:pt x="4646879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4646879" y="8382"/>
                  </a:lnTo>
                  <a:lnTo>
                    <a:pt x="464687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9230" y="2255134"/>
              <a:ext cx="4646930" cy="8890"/>
            </a:xfrm>
            <a:custGeom>
              <a:avLst/>
              <a:gdLst/>
              <a:ahLst/>
              <a:cxnLst/>
              <a:rect l="l" t="t" r="r" b="b"/>
              <a:pathLst>
                <a:path w="4646930" h="8889">
                  <a:moveTo>
                    <a:pt x="4646884" y="8383"/>
                  </a:moveTo>
                  <a:lnTo>
                    <a:pt x="0" y="8383"/>
                  </a:lnTo>
                  <a:lnTo>
                    <a:pt x="0" y="0"/>
                  </a:lnTo>
                  <a:lnTo>
                    <a:pt x="4646884" y="0"/>
                  </a:lnTo>
                  <a:lnTo>
                    <a:pt x="4646884" y="8383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9223" y="1971293"/>
              <a:ext cx="4646930" cy="103505"/>
            </a:xfrm>
            <a:custGeom>
              <a:avLst/>
              <a:gdLst/>
              <a:ahLst/>
              <a:cxnLst/>
              <a:rect l="l" t="t" r="r" b="b"/>
              <a:pathLst>
                <a:path w="4646930" h="103505">
                  <a:moveTo>
                    <a:pt x="4646879" y="94615"/>
                  </a:moveTo>
                  <a:lnTo>
                    <a:pt x="0" y="94615"/>
                  </a:lnTo>
                  <a:lnTo>
                    <a:pt x="0" y="102997"/>
                  </a:lnTo>
                  <a:lnTo>
                    <a:pt x="4646879" y="102997"/>
                  </a:lnTo>
                  <a:lnTo>
                    <a:pt x="4646879" y="94615"/>
                  </a:lnTo>
                  <a:close/>
                </a:path>
                <a:path w="4646930" h="103505">
                  <a:moveTo>
                    <a:pt x="4646879" y="63474"/>
                  </a:moveTo>
                  <a:lnTo>
                    <a:pt x="0" y="63474"/>
                  </a:lnTo>
                  <a:lnTo>
                    <a:pt x="0" y="71856"/>
                  </a:lnTo>
                  <a:lnTo>
                    <a:pt x="4646879" y="71856"/>
                  </a:lnTo>
                  <a:lnTo>
                    <a:pt x="4646879" y="63474"/>
                  </a:lnTo>
                  <a:close/>
                </a:path>
                <a:path w="4646930" h="103505">
                  <a:moveTo>
                    <a:pt x="4646879" y="31140"/>
                  </a:moveTo>
                  <a:lnTo>
                    <a:pt x="0" y="31140"/>
                  </a:lnTo>
                  <a:lnTo>
                    <a:pt x="0" y="39522"/>
                  </a:lnTo>
                  <a:lnTo>
                    <a:pt x="4646879" y="39522"/>
                  </a:lnTo>
                  <a:lnTo>
                    <a:pt x="4646879" y="31140"/>
                  </a:lnTo>
                  <a:close/>
                </a:path>
                <a:path w="4646930" h="103505">
                  <a:moveTo>
                    <a:pt x="4646879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4646879" y="8382"/>
                  </a:lnTo>
                  <a:lnTo>
                    <a:pt x="464687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9230" y="2097044"/>
              <a:ext cx="4646930" cy="8890"/>
            </a:xfrm>
            <a:custGeom>
              <a:avLst/>
              <a:gdLst/>
              <a:ahLst/>
              <a:cxnLst/>
              <a:rect l="l" t="t" r="r" b="b"/>
              <a:pathLst>
                <a:path w="4646930" h="8889">
                  <a:moveTo>
                    <a:pt x="4646884" y="8383"/>
                  </a:moveTo>
                  <a:lnTo>
                    <a:pt x="0" y="8383"/>
                  </a:lnTo>
                  <a:lnTo>
                    <a:pt x="0" y="0"/>
                  </a:lnTo>
                  <a:lnTo>
                    <a:pt x="4646884" y="0"/>
                  </a:lnTo>
                  <a:lnTo>
                    <a:pt x="4646884" y="8383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9223" y="1814410"/>
              <a:ext cx="4646930" cy="102235"/>
            </a:xfrm>
            <a:custGeom>
              <a:avLst/>
              <a:gdLst/>
              <a:ahLst/>
              <a:cxnLst/>
              <a:rect l="l" t="t" r="r" b="b"/>
              <a:pathLst>
                <a:path w="4646930" h="102235">
                  <a:moveTo>
                    <a:pt x="4646879" y="93408"/>
                  </a:moveTo>
                  <a:lnTo>
                    <a:pt x="0" y="93408"/>
                  </a:lnTo>
                  <a:lnTo>
                    <a:pt x="0" y="101790"/>
                  </a:lnTo>
                  <a:lnTo>
                    <a:pt x="4646879" y="101790"/>
                  </a:lnTo>
                  <a:lnTo>
                    <a:pt x="4646879" y="93408"/>
                  </a:lnTo>
                  <a:close/>
                </a:path>
                <a:path w="4646930" h="102235">
                  <a:moveTo>
                    <a:pt x="4646879" y="62268"/>
                  </a:moveTo>
                  <a:lnTo>
                    <a:pt x="0" y="62268"/>
                  </a:lnTo>
                  <a:lnTo>
                    <a:pt x="0" y="70650"/>
                  </a:lnTo>
                  <a:lnTo>
                    <a:pt x="4646879" y="70650"/>
                  </a:lnTo>
                  <a:lnTo>
                    <a:pt x="4646879" y="62268"/>
                  </a:lnTo>
                  <a:close/>
                </a:path>
                <a:path w="4646930" h="102235">
                  <a:moveTo>
                    <a:pt x="4646879" y="31127"/>
                  </a:moveTo>
                  <a:lnTo>
                    <a:pt x="0" y="31127"/>
                  </a:lnTo>
                  <a:lnTo>
                    <a:pt x="0" y="39522"/>
                  </a:lnTo>
                  <a:lnTo>
                    <a:pt x="4646879" y="39522"/>
                  </a:lnTo>
                  <a:lnTo>
                    <a:pt x="4646879" y="31127"/>
                  </a:lnTo>
                  <a:close/>
                </a:path>
                <a:path w="4646930" h="102235">
                  <a:moveTo>
                    <a:pt x="4646879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4646879" y="8382"/>
                  </a:lnTo>
                  <a:lnTo>
                    <a:pt x="464687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230" y="1940152"/>
              <a:ext cx="4646930" cy="8890"/>
            </a:xfrm>
            <a:custGeom>
              <a:avLst/>
              <a:gdLst/>
              <a:ahLst/>
              <a:cxnLst/>
              <a:rect l="l" t="t" r="r" b="b"/>
              <a:pathLst>
                <a:path w="4646930" h="8889">
                  <a:moveTo>
                    <a:pt x="4646884" y="8383"/>
                  </a:moveTo>
                  <a:lnTo>
                    <a:pt x="0" y="8383"/>
                  </a:lnTo>
                  <a:lnTo>
                    <a:pt x="0" y="0"/>
                  </a:lnTo>
                  <a:lnTo>
                    <a:pt x="4646884" y="0"/>
                  </a:lnTo>
                  <a:lnTo>
                    <a:pt x="4646884" y="8383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9223" y="1656321"/>
              <a:ext cx="4646930" cy="103505"/>
            </a:xfrm>
            <a:custGeom>
              <a:avLst/>
              <a:gdLst/>
              <a:ahLst/>
              <a:cxnLst/>
              <a:rect l="l" t="t" r="r" b="b"/>
              <a:pathLst>
                <a:path w="4646930" h="103505">
                  <a:moveTo>
                    <a:pt x="4646879" y="94615"/>
                  </a:moveTo>
                  <a:lnTo>
                    <a:pt x="0" y="94615"/>
                  </a:lnTo>
                  <a:lnTo>
                    <a:pt x="0" y="102997"/>
                  </a:lnTo>
                  <a:lnTo>
                    <a:pt x="4646879" y="102997"/>
                  </a:lnTo>
                  <a:lnTo>
                    <a:pt x="4646879" y="94615"/>
                  </a:lnTo>
                  <a:close/>
                </a:path>
                <a:path w="4646930" h="103505">
                  <a:moveTo>
                    <a:pt x="4646879" y="63474"/>
                  </a:moveTo>
                  <a:lnTo>
                    <a:pt x="0" y="63474"/>
                  </a:lnTo>
                  <a:lnTo>
                    <a:pt x="0" y="71856"/>
                  </a:lnTo>
                  <a:lnTo>
                    <a:pt x="4646879" y="71856"/>
                  </a:lnTo>
                  <a:lnTo>
                    <a:pt x="4646879" y="63474"/>
                  </a:lnTo>
                  <a:close/>
                </a:path>
                <a:path w="4646930" h="103505">
                  <a:moveTo>
                    <a:pt x="4646879" y="31127"/>
                  </a:moveTo>
                  <a:lnTo>
                    <a:pt x="0" y="31127"/>
                  </a:lnTo>
                  <a:lnTo>
                    <a:pt x="0" y="39522"/>
                  </a:lnTo>
                  <a:lnTo>
                    <a:pt x="4646879" y="39522"/>
                  </a:lnTo>
                  <a:lnTo>
                    <a:pt x="4646879" y="31127"/>
                  </a:lnTo>
                  <a:close/>
                </a:path>
                <a:path w="4646930" h="103505">
                  <a:moveTo>
                    <a:pt x="4646879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4646879" y="8382"/>
                  </a:lnTo>
                  <a:lnTo>
                    <a:pt x="464687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9230" y="1782062"/>
              <a:ext cx="4646930" cy="8890"/>
            </a:xfrm>
            <a:custGeom>
              <a:avLst/>
              <a:gdLst/>
              <a:ahLst/>
              <a:cxnLst/>
              <a:rect l="l" t="t" r="r" b="b"/>
              <a:pathLst>
                <a:path w="4646930" h="8889">
                  <a:moveTo>
                    <a:pt x="4646884" y="8383"/>
                  </a:moveTo>
                  <a:lnTo>
                    <a:pt x="0" y="8383"/>
                  </a:lnTo>
                  <a:lnTo>
                    <a:pt x="0" y="0"/>
                  </a:lnTo>
                  <a:lnTo>
                    <a:pt x="4646884" y="0"/>
                  </a:lnTo>
                  <a:lnTo>
                    <a:pt x="4646884" y="8383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9223" y="1499425"/>
              <a:ext cx="4646930" cy="103505"/>
            </a:xfrm>
            <a:custGeom>
              <a:avLst/>
              <a:gdLst/>
              <a:ahLst/>
              <a:cxnLst/>
              <a:rect l="l" t="t" r="r" b="b"/>
              <a:pathLst>
                <a:path w="4646930" h="103505">
                  <a:moveTo>
                    <a:pt x="4646879" y="94615"/>
                  </a:moveTo>
                  <a:lnTo>
                    <a:pt x="0" y="94615"/>
                  </a:lnTo>
                  <a:lnTo>
                    <a:pt x="0" y="102997"/>
                  </a:lnTo>
                  <a:lnTo>
                    <a:pt x="4646879" y="102997"/>
                  </a:lnTo>
                  <a:lnTo>
                    <a:pt x="4646879" y="94615"/>
                  </a:lnTo>
                  <a:close/>
                </a:path>
                <a:path w="4646930" h="103505">
                  <a:moveTo>
                    <a:pt x="4646879" y="62280"/>
                  </a:moveTo>
                  <a:lnTo>
                    <a:pt x="0" y="62280"/>
                  </a:lnTo>
                  <a:lnTo>
                    <a:pt x="0" y="70662"/>
                  </a:lnTo>
                  <a:lnTo>
                    <a:pt x="4646879" y="70662"/>
                  </a:lnTo>
                  <a:lnTo>
                    <a:pt x="4646879" y="62280"/>
                  </a:lnTo>
                  <a:close/>
                </a:path>
                <a:path w="4646930" h="103505">
                  <a:moveTo>
                    <a:pt x="4646879" y="31140"/>
                  </a:moveTo>
                  <a:lnTo>
                    <a:pt x="0" y="31140"/>
                  </a:lnTo>
                  <a:lnTo>
                    <a:pt x="0" y="39522"/>
                  </a:lnTo>
                  <a:lnTo>
                    <a:pt x="4646879" y="39522"/>
                  </a:lnTo>
                  <a:lnTo>
                    <a:pt x="4646879" y="31140"/>
                  </a:lnTo>
                  <a:close/>
                </a:path>
                <a:path w="4646930" h="103505">
                  <a:moveTo>
                    <a:pt x="4646879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4646879" y="8382"/>
                  </a:lnTo>
                  <a:lnTo>
                    <a:pt x="464687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9230" y="1625170"/>
              <a:ext cx="4646930" cy="8890"/>
            </a:xfrm>
            <a:custGeom>
              <a:avLst/>
              <a:gdLst/>
              <a:ahLst/>
              <a:cxnLst/>
              <a:rect l="l" t="t" r="r" b="b"/>
              <a:pathLst>
                <a:path w="4646930" h="8889">
                  <a:moveTo>
                    <a:pt x="4646884" y="8383"/>
                  </a:moveTo>
                  <a:lnTo>
                    <a:pt x="0" y="8383"/>
                  </a:lnTo>
                  <a:lnTo>
                    <a:pt x="0" y="0"/>
                  </a:lnTo>
                  <a:lnTo>
                    <a:pt x="4646884" y="0"/>
                  </a:lnTo>
                  <a:lnTo>
                    <a:pt x="4646884" y="8383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9223" y="1341335"/>
              <a:ext cx="4646930" cy="103505"/>
            </a:xfrm>
            <a:custGeom>
              <a:avLst/>
              <a:gdLst/>
              <a:ahLst/>
              <a:cxnLst/>
              <a:rect l="l" t="t" r="r" b="b"/>
              <a:pathLst>
                <a:path w="4646930" h="103505">
                  <a:moveTo>
                    <a:pt x="4646879" y="94615"/>
                  </a:moveTo>
                  <a:lnTo>
                    <a:pt x="0" y="94615"/>
                  </a:lnTo>
                  <a:lnTo>
                    <a:pt x="0" y="102997"/>
                  </a:lnTo>
                  <a:lnTo>
                    <a:pt x="4646879" y="102997"/>
                  </a:lnTo>
                  <a:lnTo>
                    <a:pt x="4646879" y="94615"/>
                  </a:lnTo>
                  <a:close/>
                </a:path>
                <a:path w="4646930" h="103505">
                  <a:moveTo>
                    <a:pt x="4646879" y="63474"/>
                  </a:moveTo>
                  <a:lnTo>
                    <a:pt x="0" y="63474"/>
                  </a:lnTo>
                  <a:lnTo>
                    <a:pt x="0" y="71856"/>
                  </a:lnTo>
                  <a:lnTo>
                    <a:pt x="4646879" y="71856"/>
                  </a:lnTo>
                  <a:lnTo>
                    <a:pt x="4646879" y="63474"/>
                  </a:lnTo>
                  <a:close/>
                </a:path>
                <a:path w="4646930" h="103505">
                  <a:moveTo>
                    <a:pt x="4646879" y="32334"/>
                  </a:moveTo>
                  <a:lnTo>
                    <a:pt x="0" y="32334"/>
                  </a:lnTo>
                  <a:lnTo>
                    <a:pt x="0" y="40716"/>
                  </a:lnTo>
                  <a:lnTo>
                    <a:pt x="4646879" y="40716"/>
                  </a:lnTo>
                  <a:lnTo>
                    <a:pt x="4646879" y="32334"/>
                  </a:lnTo>
                  <a:close/>
                </a:path>
                <a:path w="4646930" h="103505">
                  <a:moveTo>
                    <a:pt x="4646879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4646879" y="8382"/>
                  </a:lnTo>
                  <a:lnTo>
                    <a:pt x="464687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9230" y="1467080"/>
              <a:ext cx="4646930" cy="8890"/>
            </a:xfrm>
            <a:custGeom>
              <a:avLst/>
              <a:gdLst/>
              <a:ahLst/>
              <a:cxnLst/>
              <a:rect l="l" t="t" r="r" b="b"/>
              <a:pathLst>
                <a:path w="4646930" h="8890">
                  <a:moveTo>
                    <a:pt x="4646884" y="8383"/>
                  </a:moveTo>
                  <a:lnTo>
                    <a:pt x="0" y="8383"/>
                  </a:lnTo>
                  <a:lnTo>
                    <a:pt x="0" y="0"/>
                  </a:lnTo>
                  <a:lnTo>
                    <a:pt x="4646884" y="0"/>
                  </a:lnTo>
                  <a:lnTo>
                    <a:pt x="4646884" y="8383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9223" y="1184439"/>
              <a:ext cx="4646930" cy="103505"/>
            </a:xfrm>
            <a:custGeom>
              <a:avLst/>
              <a:gdLst/>
              <a:ahLst/>
              <a:cxnLst/>
              <a:rect l="l" t="t" r="r" b="b"/>
              <a:pathLst>
                <a:path w="4646930" h="103505">
                  <a:moveTo>
                    <a:pt x="4646879" y="94615"/>
                  </a:moveTo>
                  <a:lnTo>
                    <a:pt x="0" y="94615"/>
                  </a:lnTo>
                  <a:lnTo>
                    <a:pt x="0" y="102997"/>
                  </a:lnTo>
                  <a:lnTo>
                    <a:pt x="4646879" y="102997"/>
                  </a:lnTo>
                  <a:lnTo>
                    <a:pt x="4646879" y="94615"/>
                  </a:lnTo>
                  <a:close/>
                </a:path>
                <a:path w="4646930" h="103505">
                  <a:moveTo>
                    <a:pt x="4646879" y="62280"/>
                  </a:moveTo>
                  <a:lnTo>
                    <a:pt x="0" y="62280"/>
                  </a:lnTo>
                  <a:lnTo>
                    <a:pt x="0" y="70662"/>
                  </a:lnTo>
                  <a:lnTo>
                    <a:pt x="4646879" y="70662"/>
                  </a:lnTo>
                  <a:lnTo>
                    <a:pt x="4646879" y="62280"/>
                  </a:lnTo>
                  <a:close/>
                </a:path>
                <a:path w="4646930" h="103505">
                  <a:moveTo>
                    <a:pt x="4646879" y="31140"/>
                  </a:moveTo>
                  <a:lnTo>
                    <a:pt x="0" y="31140"/>
                  </a:lnTo>
                  <a:lnTo>
                    <a:pt x="0" y="39522"/>
                  </a:lnTo>
                  <a:lnTo>
                    <a:pt x="4646879" y="39522"/>
                  </a:lnTo>
                  <a:lnTo>
                    <a:pt x="4646879" y="31140"/>
                  </a:lnTo>
                  <a:close/>
                </a:path>
                <a:path w="4646930" h="103505">
                  <a:moveTo>
                    <a:pt x="4646879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4646879" y="8382"/>
                  </a:lnTo>
                  <a:lnTo>
                    <a:pt x="464687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9230" y="1310188"/>
              <a:ext cx="4646930" cy="8890"/>
            </a:xfrm>
            <a:custGeom>
              <a:avLst/>
              <a:gdLst/>
              <a:ahLst/>
              <a:cxnLst/>
              <a:rect l="l" t="t" r="r" b="b"/>
              <a:pathLst>
                <a:path w="4646930" h="8890">
                  <a:moveTo>
                    <a:pt x="4646884" y="8383"/>
                  </a:moveTo>
                  <a:lnTo>
                    <a:pt x="0" y="8383"/>
                  </a:lnTo>
                  <a:lnTo>
                    <a:pt x="0" y="0"/>
                  </a:lnTo>
                  <a:lnTo>
                    <a:pt x="4646884" y="0"/>
                  </a:lnTo>
                  <a:lnTo>
                    <a:pt x="4646884" y="8383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9223" y="1026350"/>
              <a:ext cx="4646930" cy="103505"/>
            </a:xfrm>
            <a:custGeom>
              <a:avLst/>
              <a:gdLst/>
              <a:ahLst/>
              <a:cxnLst/>
              <a:rect l="l" t="t" r="r" b="b"/>
              <a:pathLst>
                <a:path w="4646930" h="103505">
                  <a:moveTo>
                    <a:pt x="4646879" y="94615"/>
                  </a:moveTo>
                  <a:lnTo>
                    <a:pt x="0" y="94615"/>
                  </a:lnTo>
                  <a:lnTo>
                    <a:pt x="0" y="102997"/>
                  </a:lnTo>
                  <a:lnTo>
                    <a:pt x="4646879" y="102997"/>
                  </a:lnTo>
                  <a:lnTo>
                    <a:pt x="4646879" y="94615"/>
                  </a:lnTo>
                  <a:close/>
                </a:path>
                <a:path w="4646930" h="103505">
                  <a:moveTo>
                    <a:pt x="4646879" y="63474"/>
                  </a:moveTo>
                  <a:lnTo>
                    <a:pt x="0" y="63474"/>
                  </a:lnTo>
                  <a:lnTo>
                    <a:pt x="0" y="71856"/>
                  </a:lnTo>
                  <a:lnTo>
                    <a:pt x="4646879" y="71856"/>
                  </a:lnTo>
                  <a:lnTo>
                    <a:pt x="4646879" y="63474"/>
                  </a:lnTo>
                  <a:close/>
                </a:path>
                <a:path w="4646930" h="103505">
                  <a:moveTo>
                    <a:pt x="4646879" y="32334"/>
                  </a:moveTo>
                  <a:lnTo>
                    <a:pt x="0" y="32334"/>
                  </a:lnTo>
                  <a:lnTo>
                    <a:pt x="0" y="40716"/>
                  </a:lnTo>
                  <a:lnTo>
                    <a:pt x="4646879" y="40716"/>
                  </a:lnTo>
                  <a:lnTo>
                    <a:pt x="4646879" y="32334"/>
                  </a:lnTo>
                  <a:close/>
                </a:path>
                <a:path w="4646930" h="103505">
                  <a:moveTo>
                    <a:pt x="4646879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4646879" y="8382"/>
                  </a:lnTo>
                  <a:lnTo>
                    <a:pt x="464687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9223" y="995209"/>
              <a:ext cx="4646930" cy="167005"/>
            </a:xfrm>
            <a:custGeom>
              <a:avLst/>
              <a:gdLst/>
              <a:ahLst/>
              <a:cxnLst/>
              <a:rect l="l" t="t" r="r" b="b"/>
              <a:pathLst>
                <a:path w="4646930" h="167005">
                  <a:moveTo>
                    <a:pt x="4646879" y="158089"/>
                  </a:moveTo>
                  <a:lnTo>
                    <a:pt x="0" y="158089"/>
                  </a:lnTo>
                  <a:lnTo>
                    <a:pt x="0" y="166471"/>
                  </a:lnTo>
                  <a:lnTo>
                    <a:pt x="4646879" y="166471"/>
                  </a:lnTo>
                  <a:lnTo>
                    <a:pt x="4646879" y="158089"/>
                  </a:lnTo>
                  <a:close/>
                </a:path>
                <a:path w="4646930" h="167005">
                  <a:moveTo>
                    <a:pt x="4646879" y="0"/>
                  </a:moveTo>
                  <a:lnTo>
                    <a:pt x="0" y="0"/>
                  </a:lnTo>
                  <a:lnTo>
                    <a:pt x="0" y="8382"/>
                  </a:lnTo>
                  <a:lnTo>
                    <a:pt x="4646879" y="8382"/>
                  </a:lnTo>
                  <a:lnTo>
                    <a:pt x="4646879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25" y="2397655"/>
              <a:ext cx="203600" cy="2036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06122" y="2398852"/>
              <a:ext cx="202565" cy="21590"/>
            </a:xfrm>
            <a:custGeom>
              <a:avLst/>
              <a:gdLst/>
              <a:ahLst/>
              <a:cxnLst/>
              <a:rect l="l" t="t" r="r" b="b"/>
              <a:pathLst>
                <a:path w="202565" h="21589">
                  <a:moveTo>
                    <a:pt x="201205" y="21557"/>
                  </a:moveTo>
                  <a:lnTo>
                    <a:pt x="1197" y="21557"/>
                  </a:lnTo>
                  <a:lnTo>
                    <a:pt x="0" y="19162"/>
                  </a:lnTo>
                  <a:lnTo>
                    <a:pt x="0" y="2395"/>
                  </a:lnTo>
                  <a:lnTo>
                    <a:pt x="1197" y="0"/>
                  </a:lnTo>
                  <a:lnTo>
                    <a:pt x="201205" y="0"/>
                  </a:lnTo>
                  <a:lnTo>
                    <a:pt x="202402" y="2395"/>
                  </a:lnTo>
                  <a:lnTo>
                    <a:pt x="202402" y="4790"/>
                  </a:lnTo>
                  <a:lnTo>
                    <a:pt x="7185" y="4790"/>
                  </a:lnTo>
                  <a:lnTo>
                    <a:pt x="3592" y="8383"/>
                  </a:lnTo>
                  <a:lnTo>
                    <a:pt x="7185" y="8383"/>
                  </a:lnTo>
                  <a:lnTo>
                    <a:pt x="7185" y="13174"/>
                  </a:lnTo>
                  <a:lnTo>
                    <a:pt x="3592" y="13174"/>
                  </a:lnTo>
                  <a:lnTo>
                    <a:pt x="7185" y="16767"/>
                  </a:lnTo>
                  <a:lnTo>
                    <a:pt x="202402" y="16767"/>
                  </a:lnTo>
                  <a:lnTo>
                    <a:pt x="202402" y="19162"/>
                  </a:lnTo>
                  <a:lnTo>
                    <a:pt x="201205" y="21557"/>
                  </a:lnTo>
                  <a:close/>
                </a:path>
                <a:path w="202565" h="21589">
                  <a:moveTo>
                    <a:pt x="7185" y="8383"/>
                  </a:moveTo>
                  <a:lnTo>
                    <a:pt x="3592" y="8383"/>
                  </a:lnTo>
                  <a:lnTo>
                    <a:pt x="7185" y="4790"/>
                  </a:lnTo>
                  <a:lnTo>
                    <a:pt x="7185" y="8383"/>
                  </a:lnTo>
                  <a:close/>
                </a:path>
                <a:path w="202565" h="21589">
                  <a:moveTo>
                    <a:pt x="195217" y="8383"/>
                  </a:moveTo>
                  <a:lnTo>
                    <a:pt x="7185" y="8383"/>
                  </a:lnTo>
                  <a:lnTo>
                    <a:pt x="7185" y="4790"/>
                  </a:lnTo>
                  <a:lnTo>
                    <a:pt x="195217" y="4790"/>
                  </a:lnTo>
                  <a:lnTo>
                    <a:pt x="195217" y="8383"/>
                  </a:lnTo>
                  <a:close/>
                </a:path>
                <a:path w="202565" h="21589">
                  <a:moveTo>
                    <a:pt x="195217" y="16767"/>
                  </a:moveTo>
                  <a:lnTo>
                    <a:pt x="195217" y="4790"/>
                  </a:lnTo>
                  <a:lnTo>
                    <a:pt x="198809" y="8383"/>
                  </a:lnTo>
                  <a:lnTo>
                    <a:pt x="202402" y="8383"/>
                  </a:lnTo>
                  <a:lnTo>
                    <a:pt x="202402" y="13174"/>
                  </a:lnTo>
                  <a:lnTo>
                    <a:pt x="198809" y="13174"/>
                  </a:lnTo>
                  <a:lnTo>
                    <a:pt x="195217" y="16767"/>
                  </a:lnTo>
                  <a:close/>
                </a:path>
                <a:path w="202565" h="21589">
                  <a:moveTo>
                    <a:pt x="202402" y="8383"/>
                  </a:moveTo>
                  <a:lnTo>
                    <a:pt x="198809" y="8383"/>
                  </a:lnTo>
                  <a:lnTo>
                    <a:pt x="195217" y="4790"/>
                  </a:lnTo>
                  <a:lnTo>
                    <a:pt x="202402" y="4790"/>
                  </a:lnTo>
                  <a:lnTo>
                    <a:pt x="202402" y="8383"/>
                  </a:lnTo>
                  <a:close/>
                </a:path>
                <a:path w="202565" h="21589">
                  <a:moveTo>
                    <a:pt x="7185" y="16767"/>
                  </a:moveTo>
                  <a:lnTo>
                    <a:pt x="3592" y="13174"/>
                  </a:lnTo>
                  <a:lnTo>
                    <a:pt x="7185" y="13174"/>
                  </a:lnTo>
                  <a:lnTo>
                    <a:pt x="7185" y="16767"/>
                  </a:lnTo>
                  <a:close/>
                </a:path>
                <a:path w="202565" h="21589">
                  <a:moveTo>
                    <a:pt x="195217" y="16767"/>
                  </a:moveTo>
                  <a:lnTo>
                    <a:pt x="7185" y="16767"/>
                  </a:lnTo>
                  <a:lnTo>
                    <a:pt x="7185" y="13174"/>
                  </a:lnTo>
                  <a:lnTo>
                    <a:pt x="195217" y="13174"/>
                  </a:lnTo>
                  <a:lnTo>
                    <a:pt x="195217" y="16767"/>
                  </a:lnTo>
                  <a:close/>
                </a:path>
                <a:path w="202565" h="21589">
                  <a:moveTo>
                    <a:pt x="202402" y="16767"/>
                  </a:moveTo>
                  <a:lnTo>
                    <a:pt x="195217" y="16767"/>
                  </a:lnTo>
                  <a:lnTo>
                    <a:pt x="198809" y="13174"/>
                  </a:lnTo>
                  <a:lnTo>
                    <a:pt x="202402" y="13174"/>
                  </a:lnTo>
                  <a:lnTo>
                    <a:pt x="202402" y="16767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9915" y="2377294"/>
              <a:ext cx="204798" cy="407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22310" y="2378492"/>
              <a:ext cx="202565" cy="42545"/>
            </a:xfrm>
            <a:custGeom>
              <a:avLst/>
              <a:gdLst/>
              <a:ahLst/>
              <a:cxnLst/>
              <a:rect l="l" t="t" r="r" b="b"/>
              <a:pathLst>
                <a:path w="202565" h="42544">
                  <a:moveTo>
                    <a:pt x="201205" y="41917"/>
                  </a:moveTo>
                  <a:lnTo>
                    <a:pt x="1197" y="41917"/>
                  </a:lnTo>
                  <a:lnTo>
                    <a:pt x="0" y="39522"/>
                  </a:lnTo>
                  <a:lnTo>
                    <a:pt x="0" y="1197"/>
                  </a:lnTo>
                  <a:lnTo>
                    <a:pt x="1197" y="0"/>
                  </a:lnTo>
                  <a:lnTo>
                    <a:pt x="201205" y="0"/>
                  </a:lnTo>
                  <a:lnTo>
                    <a:pt x="202402" y="1197"/>
                  </a:lnTo>
                  <a:lnTo>
                    <a:pt x="202402" y="3592"/>
                  </a:lnTo>
                  <a:lnTo>
                    <a:pt x="7185" y="3592"/>
                  </a:lnTo>
                  <a:lnTo>
                    <a:pt x="3592" y="7185"/>
                  </a:lnTo>
                  <a:lnTo>
                    <a:pt x="7185" y="7185"/>
                  </a:lnTo>
                  <a:lnTo>
                    <a:pt x="7185" y="33534"/>
                  </a:lnTo>
                  <a:lnTo>
                    <a:pt x="3592" y="33534"/>
                  </a:lnTo>
                  <a:lnTo>
                    <a:pt x="7185" y="37127"/>
                  </a:lnTo>
                  <a:lnTo>
                    <a:pt x="202402" y="37127"/>
                  </a:lnTo>
                  <a:lnTo>
                    <a:pt x="202402" y="39522"/>
                  </a:lnTo>
                  <a:lnTo>
                    <a:pt x="201205" y="41917"/>
                  </a:lnTo>
                  <a:close/>
                </a:path>
                <a:path w="202565" h="42544">
                  <a:moveTo>
                    <a:pt x="7185" y="7185"/>
                  </a:moveTo>
                  <a:lnTo>
                    <a:pt x="3592" y="7185"/>
                  </a:lnTo>
                  <a:lnTo>
                    <a:pt x="7185" y="3592"/>
                  </a:lnTo>
                  <a:lnTo>
                    <a:pt x="7185" y="7185"/>
                  </a:lnTo>
                  <a:close/>
                </a:path>
                <a:path w="202565" h="42544">
                  <a:moveTo>
                    <a:pt x="195217" y="7185"/>
                  </a:moveTo>
                  <a:lnTo>
                    <a:pt x="7185" y="7185"/>
                  </a:lnTo>
                  <a:lnTo>
                    <a:pt x="7185" y="3592"/>
                  </a:lnTo>
                  <a:lnTo>
                    <a:pt x="195217" y="3592"/>
                  </a:lnTo>
                  <a:lnTo>
                    <a:pt x="195217" y="7185"/>
                  </a:lnTo>
                  <a:close/>
                </a:path>
                <a:path w="202565" h="42544">
                  <a:moveTo>
                    <a:pt x="195217" y="37127"/>
                  </a:moveTo>
                  <a:lnTo>
                    <a:pt x="195217" y="3592"/>
                  </a:lnTo>
                  <a:lnTo>
                    <a:pt x="198809" y="7185"/>
                  </a:lnTo>
                  <a:lnTo>
                    <a:pt x="202402" y="7185"/>
                  </a:lnTo>
                  <a:lnTo>
                    <a:pt x="202402" y="33534"/>
                  </a:lnTo>
                  <a:lnTo>
                    <a:pt x="198809" y="33534"/>
                  </a:lnTo>
                  <a:lnTo>
                    <a:pt x="195217" y="37127"/>
                  </a:lnTo>
                  <a:close/>
                </a:path>
                <a:path w="202565" h="42544">
                  <a:moveTo>
                    <a:pt x="202402" y="7185"/>
                  </a:moveTo>
                  <a:lnTo>
                    <a:pt x="198809" y="7185"/>
                  </a:lnTo>
                  <a:lnTo>
                    <a:pt x="195217" y="3592"/>
                  </a:lnTo>
                  <a:lnTo>
                    <a:pt x="202402" y="3592"/>
                  </a:lnTo>
                  <a:lnTo>
                    <a:pt x="202402" y="7185"/>
                  </a:lnTo>
                  <a:close/>
                </a:path>
                <a:path w="202565" h="42544">
                  <a:moveTo>
                    <a:pt x="7185" y="37127"/>
                  </a:moveTo>
                  <a:lnTo>
                    <a:pt x="3592" y="33534"/>
                  </a:lnTo>
                  <a:lnTo>
                    <a:pt x="7185" y="33534"/>
                  </a:lnTo>
                  <a:lnTo>
                    <a:pt x="7185" y="37127"/>
                  </a:lnTo>
                  <a:close/>
                </a:path>
                <a:path w="202565" h="42544">
                  <a:moveTo>
                    <a:pt x="195217" y="37127"/>
                  </a:moveTo>
                  <a:lnTo>
                    <a:pt x="7185" y="37127"/>
                  </a:lnTo>
                  <a:lnTo>
                    <a:pt x="7185" y="33534"/>
                  </a:lnTo>
                  <a:lnTo>
                    <a:pt x="195217" y="33534"/>
                  </a:lnTo>
                  <a:lnTo>
                    <a:pt x="195217" y="37127"/>
                  </a:lnTo>
                  <a:close/>
                </a:path>
                <a:path w="202565" h="42544">
                  <a:moveTo>
                    <a:pt x="202402" y="37127"/>
                  </a:moveTo>
                  <a:lnTo>
                    <a:pt x="195217" y="37127"/>
                  </a:lnTo>
                  <a:lnTo>
                    <a:pt x="198809" y="33534"/>
                  </a:lnTo>
                  <a:lnTo>
                    <a:pt x="202402" y="33534"/>
                  </a:lnTo>
                  <a:lnTo>
                    <a:pt x="202402" y="37127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6102" y="2377294"/>
              <a:ext cx="203600" cy="4072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938497" y="2377294"/>
              <a:ext cx="203835" cy="43180"/>
            </a:xfrm>
            <a:custGeom>
              <a:avLst/>
              <a:gdLst/>
              <a:ahLst/>
              <a:cxnLst/>
              <a:rect l="l" t="t" r="r" b="b"/>
              <a:pathLst>
                <a:path w="203835" h="43180">
                  <a:moveTo>
                    <a:pt x="201205" y="43115"/>
                  </a:moveTo>
                  <a:lnTo>
                    <a:pt x="1197" y="43115"/>
                  </a:lnTo>
                  <a:lnTo>
                    <a:pt x="0" y="40720"/>
                  </a:lnTo>
                  <a:lnTo>
                    <a:pt x="0" y="2395"/>
                  </a:lnTo>
                  <a:lnTo>
                    <a:pt x="1197" y="0"/>
                  </a:lnTo>
                  <a:lnTo>
                    <a:pt x="201205" y="0"/>
                  </a:lnTo>
                  <a:lnTo>
                    <a:pt x="203600" y="2395"/>
                  </a:lnTo>
                  <a:lnTo>
                    <a:pt x="203600" y="4790"/>
                  </a:lnTo>
                  <a:lnTo>
                    <a:pt x="7185" y="4790"/>
                  </a:lnTo>
                  <a:lnTo>
                    <a:pt x="3592" y="8383"/>
                  </a:lnTo>
                  <a:lnTo>
                    <a:pt x="7185" y="8383"/>
                  </a:lnTo>
                  <a:lnTo>
                    <a:pt x="7185" y="34731"/>
                  </a:lnTo>
                  <a:lnTo>
                    <a:pt x="3592" y="34731"/>
                  </a:lnTo>
                  <a:lnTo>
                    <a:pt x="7185" y="38324"/>
                  </a:lnTo>
                  <a:lnTo>
                    <a:pt x="203600" y="38324"/>
                  </a:lnTo>
                  <a:lnTo>
                    <a:pt x="203600" y="40720"/>
                  </a:lnTo>
                  <a:lnTo>
                    <a:pt x="201205" y="43115"/>
                  </a:lnTo>
                  <a:close/>
                </a:path>
                <a:path w="203835" h="43180">
                  <a:moveTo>
                    <a:pt x="7185" y="8383"/>
                  </a:moveTo>
                  <a:lnTo>
                    <a:pt x="3592" y="8383"/>
                  </a:lnTo>
                  <a:lnTo>
                    <a:pt x="7185" y="4790"/>
                  </a:lnTo>
                  <a:lnTo>
                    <a:pt x="7185" y="8383"/>
                  </a:lnTo>
                  <a:close/>
                </a:path>
                <a:path w="203835" h="43180">
                  <a:moveTo>
                    <a:pt x="195217" y="8383"/>
                  </a:moveTo>
                  <a:lnTo>
                    <a:pt x="7185" y="8383"/>
                  </a:lnTo>
                  <a:lnTo>
                    <a:pt x="7185" y="4790"/>
                  </a:lnTo>
                  <a:lnTo>
                    <a:pt x="195217" y="4790"/>
                  </a:lnTo>
                  <a:lnTo>
                    <a:pt x="195217" y="8383"/>
                  </a:lnTo>
                  <a:close/>
                </a:path>
                <a:path w="203835" h="43180">
                  <a:moveTo>
                    <a:pt x="195217" y="38324"/>
                  </a:moveTo>
                  <a:lnTo>
                    <a:pt x="195217" y="4790"/>
                  </a:lnTo>
                  <a:lnTo>
                    <a:pt x="198809" y="8383"/>
                  </a:lnTo>
                  <a:lnTo>
                    <a:pt x="203600" y="8383"/>
                  </a:lnTo>
                  <a:lnTo>
                    <a:pt x="203600" y="34731"/>
                  </a:lnTo>
                  <a:lnTo>
                    <a:pt x="198809" y="34731"/>
                  </a:lnTo>
                  <a:lnTo>
                    <a:pt x="195217" y="38324"/>
                  </a:lnTo>
                  <a:close/>
                </a:path>
                <a:path w="203835" h="43180">
                  <a:moveTo>
                    <a:pt x="203600" y="8383"/>
                  </a:moveTo>
                  <a:lnTo>
                    <a:pt x="198809" y="8383"/>
                  </a:lnTo>
                  <a:lnTo>
                    <a:pt x="195217" y="4790"/>
                  </a:lnTo>
                  <a:lnTo>
                    <a:pt x="203600" y="4790"/>
                  </a:lnTo>
                  <a:lnTo>
                    <a:pt x="203600" y="8383"/>
                  </a:lnTo>
                  <a:close/>
                </a:path>
                <a:path w="203835" h="43180">
                  <a:moveTo>
                    <a:pt x="7185" y="38324"/>
                  </a:moveTo>
                  <a:lnTo>
                    <a:pt x="3592" y="34731"/>
                  </a:lnTo>
                  <a:lnTo>
                    <a:pt x="7185" y="34731"/>
                  </a:lnTo>
                  <a:lnTo>
                    <a:pt x="7185" y="38324"/>
                  </a:lnTo>
                  <a:close/>
                </a:path>
                <a:path w="203835" h="43180">
                  <a:moveTo>
                    <a:pt x="195217" y="38324"/>
                  </a:moveTo>
                  <a:lnTo>
                    <a:pt x="7185" y="38324"/>
                  </a:lnTo>
                  <a:lnTo>
                    <a:pt x="7185" y="34731"/>
                  </a:lnTo>
                  <a:lnTo>
                    <a:pt x="195217" y="34731"/>
                  </a:lnTo>
                  <a:lnTo>
                    <a:pt x="195217" y="38324"/>
                  </a:lnTo>
                  <a:close/>
                </a:path>
                <a:path w="203835" h="43180">
                  <a:moveTo>
                    <a:pt x="203600" y="38324"/>
                  </a:moveTo>
                  <a:lnTo>
                    <a:pt x="195217" y="38324"/>
                  </a:lnTo>
                  <a:lnTo>
                    <a:pt x="198809" y="34731"/>
                  </a:lnTo>
                  <a:lnTo>
                    <a:pt x="203600" y="34731"/>
                  </a:lnTo>
                  <a:lnTo>
                    <a:pt x="203600" y="38324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2289" y="2374899"/>
              <a:ext cx="207193" cy="4311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54685" y="2377294"/>
              <a:ext cx="203835" cy="43180"/>
            </a:xfrm>
            <a:custGeom>
              <a:avLst/>
              <a:gdLst/>
              <a:ahLst/>
              <a:cxnLst/>
              <a:rect l="l" t="t" r="r" b="b"/>
              <a:pathLst>
                <a:path w="203835" h="43180">
                  <a:moveTo>
                    <a:pt x="201205" y="43115"/>
                  </a:moveTo>
                  <a:lnTo>
                    <a:pt x="2395" y="43115"/>
                  </a:lnTo>
                  <a:lnTo>
                    <a:pt x="0" y="40720"/>
                  </a:lnTo>
                  <a:lnTo>
                    <a:pt x="0" y="2395"/>
                  </a:lnTo>
                  <a:lnTo>
                    <a:pt x="2395" y="0"/>
                  </a:lnTo>
                  <a:lnTo>
                    <a:pt x="201205" y="0"/>
                  </a:lnTo>
                  <a:lnTo>
                    <a:pt x="203600" y="2395"/>
                  </a:lnTo>
                  <a:lnTo>
                    <a:pt x="203600" y="3592"/>
                  </a:lnTo>
                  <a:lnTo>
                    <a:pt x="7185" y="3592"/>
                  </a:lnTo>
                  <a:lnTo>
                    <a:pt x="3592" y="7185"/>
                  </a:lnTo>
                  <a:lnTo>
                    <a:pt x="7185" y="7185"/>
                  </a:lnTo>
                  <a:lnTo>
                    <a:pt x="7185" y="34731"/>
                  </a:lnTo>
                  <a:lnTo>
                    <a:pt x="3592" y="34731"/>
                  </a:lnTo>
                  <a:lnTo>
                    <a:pt x="7185" y="38324"/>
                  </a:lnTo>
                  <a:lnTo>
                    <a:pt x="203600" y="38324"/>
                  </a:lnTo>
                  <a:lnTo>
                    <a:pt x="203600" y="40720"/>
                  </a:lnTo>
                  <a:lnTo>
                    <a:pt x="201205" y="43115"/>
                  </a:lnTo>
                  <a:close/>
                </a:path>
                <a:path w="203835" h="43180">
                  <a:moveTo>
                    <a:pt x="7185" y="7185"/>
                  </a:moveTo>
                  <a:lnTo>
                    <a:pt x="3592" y="7185"/>
                  </a:lnTo>
                  <a:lnTo>
                    <a:pt x="7185" y="3592"/>
                  </a:lnTo>
                  <a:lnTo>
                    <a:pt x="7185" y="7185"/>
                  </a:lnTo>
                  <a:close/>
                </a:path>
                <a:path w="203835" h="43180">
                  <a:moveTo>
                    <a:pt x="195217" y="7185"/>
                  </a:moveTo>
                  <a:lnTo>
                    <a:pt x="7185" y="7185"/>
                  </a:lnTo>
                  <a:lnTo>
                    <a:pt x="7185" y="3592"/>
                  </a:lnTo>
                  <a:lnTo>
                    <a:pt x="195217" y="3592"/>
                  </a:lnTo>
                  <a:lnTo>
                    <a:pt x="195217" y="7185"/>
                  </a:lnTo>
                  <a:close/>
                </a:path>
                <a:path w="203835" h="43180">
                  <a:moveTo>
                    <a:pt x="195217" y="38324"/>
                  </a:moveTo>
                  <a:lnTo>
                    <a:pt x="195217" y="3592"/>
                  </a:lnTo>
                  <a:lnTo>
                    <a:pt x="200007" y="7185"/>
                  </a:lnTo>
                  <a:lnTo>
                    <a:pt x="203600" y="7185"/>
                  </a:lnTo>
                  <a:lnTo>
                    <a:pt x="203600" y="34731"/>
                  </a:lnTo>
                  <a:lnTo>
                    <a:pt x="200007" y="34731"/>
                  </a:lnTo>
                  <a:lnTo>
                    <a:pt x="195217" y="38324"/>
                  </a:lnTo>
                  <a:close/>
                </a:path>
                <a:path w="203835" h="43180">
                  <a:moveTo>
                    <a:pt x="203600" y="7185"/>
                  </a:moveTo>
                  <a:lnTo>
                    <a:pt x="200007" y="7185"/>
                  </a:lnTo>
                  <a:lnTo>
                    <a:pt x="195217" y="3592"/>
                  </a:lnTo>
                  <a:lnTo>
                    <a:pt x="203600" y="3592"/>
                  </a:lnTo>
                  <a:lnTo>
                    <a:pt x="203600" y="7185"/>
                  </a:lnTo>
                  <a:close/>
                </a:path>
                <a:path w="203835" h="43180">
                  <a:moveTo>
                    <a:pt x="7185" y="38324"/>
                  </a:moveTo>
                  <a:lnTo>
                    <a:pt x="3592" y="34731"/>
                  </a:lnTo>
                  <a:lnTo>
                    <a:pt x="7185" y="34731"/>
                  </a:lnTo>
                  <a:lnTo>
                    <a:pt x="7185" y="38324"/>
                  </a:lnTo>
                  <a:close/>
                </a:path>
                <a:path w="203835" h="43180">
                  <a:moveTo>
                    <a:pt x="195217" y="38324"/>
                  </a:moveTo>
                  <a:lnTo>
                    <a:pt x="7185" y="38324"/>
                  </a:lnTo>
                  <a:lnTo>
                    <a:pt x="7185" y="34731"/>
                  </a:lnTo>
                  <a:lnTo>
                    <a:pt x="195217" y="34731"/>
                  </a:lnTo>
                  <a:lnTo>
                    <a:pt x="195217" y="38324"/>
                  </a:lnTo>
                  <a:close/>
                </a:path>
                <a:path w="203835" h="43180">
                  <a:moveTo>
                    <a:pt x="203600" y="38324"/>
                  </a:moveTo>
                  <a:lnTo>
                    <a:pt x="195217" y="38324"/>
                  </a:lnTo>
                  <a:lnTo>
                    <a:pt x="200007" y="34731"/>
                  </a:lnTo>
                  <a:lnTo>
                    <a:pt x="203600" y="34731"/>
                  </a:lnTo>
                  <a:lnTo>
                    <a:pt x="203600" y="38324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8477" y="2367713"/>
              <a:ext cx="207193" cy="5030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970872" y="2370108"/>
              <a:ext cx="203835" cy="50800"/>
            </a:xfrm>
            <a:custGeom>
              <a:avLst/>
              <a:gdLst/>
              <a:ahLst/>
              <a:cxnLst/>
              <a:rect l="l" t="t" r="r" b="b"/>
              <a:pathLst>
                <a:path w="203835" h="50800">
                  <a:moveTo>
                    <a:pt x="201205" y="50301"/>
                  </a:moveTo>
                  <a:lnTo>
                    <a:pt x="2395" y="50301"/>
                  </a:lnTo>
                  <a:lnTo>
                    <a:pt x="0" y="47906"/>
                  </a:lnTo>
                  <a:lnTo>
                    <a:pt x="0" y="2395"/>
                  </a:lnTo>
                  <a:lnTo>
                    <a:pt x="2395" y="0"/>
                  </a:lnTo>
                  <a:lnTo>
                    <a:pt x="201205" y="0"/>
                  </a:lnTo>
                  <a:lnTo>
                    <a:pt x="203600" y="2395"/>
                  </a:lnTo>
                  <a:lnTo>
                    <a:pt x="203600" y="3592"/>
                  </a:lnTo>
                  <a:lnTo>
                    <a:pt x="8383" y="3592"/>
                  </a:lnTo>
                  <a:lnTo>
                    <a:pt x="3592" y="8383"/>
                  </a:lnTo>
                  <a:lnTo>
                    <a:pt x="8383" y="8383"/>
                  </a:lnTo>
                  <a:lnTo>
                    <a:pt x="8383" y="41917"/>
                  </a:lnTo>
                  <a:lnTo>
                    <a:pt x="3592" y="41917"/>
                  </a:lnTo>
                  <a:lnTo>
                    <a:pt x="8383" y="45510"/>
                  </a:lnTo>
                  <a:lnTo>
                    <a:pt x="203600" y="45510"/>
                  </a:lnTo>
                  <a:lnTo>
                    <a:pt x="203600" y="47906"/>
                  </a:lnTo>
                  <a:lnTo>
                    <a:pt x="201205" y="50301"/>
                  </a:lnTo>
                  <a:close/>
                </a:path>
                <a:path w="203835" h="50800">
                  <a:moveTo>
                    <a:pt x="8383" y="8383"/>
                  </a:moveTo>
                  <a:lnTo>
                    <a:pt x="3592" y="8383"/>
                  </a:lnTo>
                  <a:lnTo>
                    <a:pt x="8383" y="3592"/>
                  </a:lnTo>
                  <a:lnTo>
                    <a:pt x="8383" y="8383"/>
                  </a:lnTo>
                  <a:close/>
                </a:path>
                <a:path w="203835" h="50800">
                  <a:moveTo>
                    <a:pt x="196414" y="8383"/>
                  </a:moveTo>
                  <a:lnTo>
                    <a:pt x="8383" y="8383"/>
                  </a:lnTo>
                  <a:lnTo>
                    <a:pt x="8383" y="3592"/>
                  </a:lnTo>
                  <a:lnTo>
                    <a:pt x="196414" y="3592"/>
                  </a:lnTo>
                  <a:lnTo>
                    <a:pt x="196414" y="8383"/>
                  </a:lnTo>
                  <a:close/>
                </a:path>
                <a:path w="203835" h="50800">
                  <a:moveTo>
                    <a:pt x="196414" y="45510"/>
                  </a:moveTo>
                  <a:lnTo>
                    <a:pt x="196414" y="3592"/>
                  </a:lnTo>
                  <a:lnTo>
                    <a:pt x="200007" y="8383"/>
                  </a:lnTo>
                  <a:lnTo>
                    <a:pt x="203600" y="8383"/>
                  </a:lnTo>
                  <a:lnTo>
                    <a:pt x="203600" y="41917"/>
                  </a:lnTo>
                  <a:lnTo>
                    <a:pt x="200007" y="41917"/>
                  </a:lnTo>
                  <a:lnTo>
                    <a:pt x="196414" y="45510"/>
                  </a:lnTo>
                  <a:close/>
                </a:path>
                <a:path w="203835" h="50800">
                  <a:moveTo>
                    <a:pt x="203600" y="8383"/>
                  </a:moveTo>
                  <a:lnTo>
                    <a:pt x="200007" y="8383"/>
                  </a:lnTo>
                  <a:lnTo>
                    <a:pt x="196414" y="3592"/>
                  </a:lnTo>
                  <a:lnTo>
                    <a:pt x="203600" y="3592"/>
                  </a:lnTo>
                  <a:lnTo>
                    <a:pt x="203600" y="8383"/>
                  </a:lnTo>
                  <a:close/>
                </a:path>
                <a:path w="203835" h="50800">
                  <a:moveTo>
                    <a:pt x="8383" y="45510"/>
                  </a:moveTo>
                  <a:lnTo>
                    <a:pt x="3592" y="41917"/>
                  </a:lnTo>
                  <a:lnTo>
                    <a:pt x="8383" y="41917"/>
                  </a:lnTo>
                  <a:lnTo>
                    <a:pt x="8383" y="45510"/>
                  </a:lnTo>
                  <a:close/>
                </a:path>
                <a:path w="203835" h="50800">
                  <a:moveTo>
                    <a:pt x="196414" y="45510"/>
                  </a:moveTo>
                  <a:lnTo>
                    <a:pt x="8383" y="45510"/>
                  </a:lnTo>
                  <a:lnTo>
                    <a:pt x="8383" y="41917"/>
                  </a:lnTo>
                  <a:lnTo>
                    <a:pt x="196414" y="41917"/>
                  </a:lnTo>
                  <a:lnTo>
                    <a:pt x="196414" y="45510"/>
                  </a:lnTo>
                  <a:close/>
                </a:path>
                <a:path w="203835" h="50800">
                  <a:moveTo>
                    <a:pt x="203600" y="45510"/>
                  </a:moveTo>
                  <a:lnTo>
                    <a:pt x="196414" y="45510"/>
                  </a:lnTo>
                  <a:lnTo>
                    <a:pt x="200007" y="41917"/>
                  </a:lnTo>
                  <a:lnTo>
                    <a:pt x="203600" y="41917"/>
                  </a:lnTo>
                  <a:lnTo>
                    <a:pt x="203600" y="45510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8257" y="1940152"/>
              <a:ext cx="203600" cy="47786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487060" y="1940152"/>
              <a:ext cx="203835" cy="480695"/>
            </a:xfrm>
            <a:custGeom>
              <a:avLst/>
              <a:gdLst/>
              <a:ahLst/>
              <a:cxnLst/>
              <a:rect l="l" t="t" r="r" b="b"/>
              <a:pathLst>
                <a:path w="203835" h="480694">
                  <a:moveTo>
                    <a:pt x="202402" y="480257"/>
                  </a:moveTo>
                  <a:lnTo>
                    <a:pt x="2395" y="480257"/>
                  </a:lnTo>
                  <a:lnTo>
                    <a:pt x="0" y="477862"/>
                  </a:lnTo>
                  <a:lnTo>
                    <a:pt x="0" y="1197"/>
                  </a:lnTo>
                  <a:lnTo>
                    <a:pt x="2395" y="0"/>
                  </a:lnTo>
                  <a:lnTo>
                    <a:pt x="202402" y="0"/>
                  </a:lnTo>
                  <a:lnTo>
                    <a:pt x="203600" y="1197"/>
                  </a:lnTo>
                  <a:lnTo>
                    <a:pt x="203600" y="3592"/>
                  </a:lnTo>
                  <a:lnTo>
                    <a:pt x="8383" y="3592"/>
                  </a:lnTo>
                  <a:lnTo>
                    <a:pt x="4790" y="7185"/>
                  </a:lnTo>
                  <a:lnTo>
                    <a:pt x="8383" y="7185"/>
                  </a:lnTo>
                  <a:lnTo>
                    <a:pt x="8383" y="471874"/>
                  </a:lnTo>
                  <a:lnTo>
                    <a:pt x="4790" y="471874"/>
                  </a:lnTo>
                  <a:lnTo>
                    <a:pt x="8383" y="475467"/>
                  </a:lnTo>
                  <a:lnTo>
                    <a:pt x="203600" y="475467"/>
                  </a:lnTo>
                  <a:lnTo>
                    <a:pt x="203600" y="477862"/>
                  </a:lnTo>
                  <a:lnTo>
                    <a:pt x="202402" y="480257"/>
                  </a:lnTo>
                  <a:close/>
                </a:path>
                <a:path w="203835" h="480694">
                  <a:moveTo>
                    <a:pt x="8383" y="7185"/>
                  </a:moveTo>
                  <a:lnTo>
                    <a:pt x="4790" y="7185"/>
                  </a:lnTo>
                  <a:lnTo>
                    <a:pt x="8383" y="3592"/>
                  </a:lnTo>
                  <a:lnTo>
                    <a:pt x="8383" y="7185"/>
                  </a:lnTo>
                  <a:close/>
                </a:path>
                <a:path w="203835" h="480694">
                  <a:moveTo>
                    <a:pt x="196414" y="7185"/>
                  </a:moveTo>
                  <a:lnTo>
                    <a:pt x="8383" y="7185"/>
                  </a:lnTo>
                  <a:lnTo>
                    <a:pt x="8383" y="3592"/>
                  </a:lnTo>
                  <a:lnTo>
                    <a:pt x="196414" y="3592"/>
                  </a:lnTo>
                  <a:lnTo>
                    <a:pt x="196414" y="7185"/>
                  </a:lnTo>
                  <a:close/>
                </a:path>
                <a:path w="203835" h="480694">
                  <a:moveTo>
                    <a:pt x="196414" y="475467"/>
                  </a:moveTo>
                  <a:lnTo>
                    <a:pt x="196414" y="3592"/>
                  </a:lnTo>
                  <a:lnTo>
                    <a:pt x="200007" y="7185"/>
                  </a:lnTo>
                  <a:lnTo>
                    <a:pt x="203600" y="7185"/>
                  </a:lnTo>
                  <a:lnTo>
                    <a:pt x="203600" y="471874"/>
                  </a:lnTo>
                  <a:lnTo>
                    <a:pt x="200007" y="471874"/>
                  </a:lnTo>
                  <a:lnTo>
                    <a:pt x="196414" y="475467"/>
                  </a:lnTo>
                  <a:close/>
                </a:path>
                <a:path w="203835" h="480694">
                  <a:moveTo>
                    <a:pt x="203600" y="7185"/>
                  </a:moveTo>
                  <a:lnTo>
                    <a:pt x="200007" y="7185"/>
                  </a:lnTo>
                  <a:lnTo>
                    <a:pt x="196414" y="3592"/>
                  </a:lnTo>
                  <a:lnTo>
                    <a:pt x="203600" y="3592"/>
                  </a:lnTo>
                  <a:lnTo>
                    <a:pt x="203600" y="7185"/>
                  </a:lnTo>
                  <a:close/>
                </a:path>
                <a:path w="203835" h="480694">
                  <a:moveTo>
                    <a:pt x="8383" y="475467"/>
                  </a:moveTo>
                  <a:lnTo>
                    <a:pt x="4790" y="471874"/>
                  </a:lnTo>
                  <a:lnTo>
                    <a:pt x="8383" y="471874"/>
                  </a:lnTo>
                  <a:lnTo>
                    <a:pt x="8383" y="475467"/>
                  </a:lnTo>
                  <a:close/>
                </a:path>
                <a:path w="203835" h="480694">
                  <a:moveTo>
                    <a:pt x="196414" y="475467"/>
                  </a:moveTo>
                  <a:lnTo>
                    <a:pt x="8383" y="475467"/>
                  </a:lnTo>
                  <a:lnTo>
                    <a:pt x="8383" y="471874"/>
                  </a:lnTo>
                  <a:lnTo>
                    <a:pt x="196414" y="471874"/>
                  </a:lnTo>
                  <a:lnTo>
                    <a:pt x="196414" y="475467"/>
                  </a:lnTo>
                  <a:close/>
                </a:path>
                <a:path w="203835" h="480694">
                  <a:moveTo>
                    <a:pt x="203600" y="475467"/>
                  </a:moveTo>
                  <a:lnTo>
                    <a:pt x="196414" y="475467"/>
                  </a:lnTo>
                  <a:lnTo>
                    <a:pt x="200007" y="471874"/>
                  </a:lnTo>
                  <a:lnTo>
                    <a:pt x="203600" y="471874"/>
                  </a:lnTo>
                  <a:lnTo>
                    <a:pt x="203600" y="475467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4445" y="1845538"/>
              <a:ext cx="203600" cy="5724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004445" y="1845538"/>
              <a:ext cx="202565" cy="575310"/>
            </a:xfrm>
            <a:custGeom>
              <a:avLst/>
              <a:gdLst/>
              <a:ahLst/>
              <a:cxnLst/>
              <a:rect l="l" t="t" r="r" b="b"/>
              <a:pathLst>
                <a:path w="202564" h="575310">
                  <a:moveTo>
                    <a:pt x="201205" y="574872"/>
                  </a:moveTo>
                  <a:lnTo>
                    <a:pt x="1197" y="574872"/>
                  </a:lnTo>
                  <a:lnTo>
                    <a:pt x="0" y="572476"/>
                  </a:lnTo>
                  <a:lnTo>
                    <a:pt x="0" y="2395"/>
                  </a:lnTo>
                  <a:lnTo>
                    <a:pt x="1197" y="0"/>
                  </a:lnTo>
                  <a:lnTo>
                    <a:pt x="201205" y="0"/>
                  </a:lnTo>
                  <a:lnTo>
                    <a:pt x="202402" y="2395"/>
                  </a:lnTo>
                  <a:lnTo>
                    <a:pt x="202402" y="3592"/>
                  </a:lnTo>
                  <a:lnTo>
                    <a:pt x="7185" y="3592"/>
                  </a:lnTo>
                  <a:lnTo>
                    <a:pt x="3592" y="7185"/>
                  </a:lnTo>
                  <a:lnTo>
                    <a:pt x="7185" y="7185"/>
                  </a:lnTo>
                  <a:lnTo>
                    <a:pt x="7185" y="566488"/>
                  </a:lnTo>
                  <a:lnTo>
                    <a:pt x="3592" y="566488"/>
                  </a:lnTo>
                  <a:lnTo>
                    <a:pt x="7185" y="570081"/>
                  </a:lnTo>
                  <a:lnTo>
                    <a:pt x="202402" y="570081"/>
                  </a:lnTo>
                  <a:lnTo>
                    <a:pt x="202402" y="572476"/>
                  </a:lnTo>
                  <a:lnTo>
                    <a:pt x="201205" y="574872"/>
                  </a:lnTo>
                  <a:close/>
                </a:path>
                <a:path w="202564" h="575310">
                  <a:moveTo>
                    <a:pt x="7185" y="7185"/>
                  </a:moveTo>
                  <a:lnTo>
                    <a:pt x="3592" y="7185"/>
                  </a:lnTo>
                  <a:lnTo>
                    <a:pt x="7185" y="3592"/>
                  </a:lnTo>
                  <a:lnTo>
                    <a:pt x="7185" y="7185"/>
                  </a:lnTo>
                  <a:close/>
                </a:path>
                <a:path w="202564" h="575310">
                  <a:moveTo>
                    <a:pt x="195217" y="7185"/>
                  </a:moveTo>
                  <a:lnTo>
                    <a:pt x="7185" y="7185"/>
                  </a:lnTo>
                  <a:lnTo>
                    <a:pt x="7185" y="3592"/>
                  </a:lnTo>
                  <a:lnTo>
                    <a:pt x="195217" y="3592"/>
                  </a:lnTo>
                  <a:lnTo>
                    <a:pt x="195217" y="7185"/>
                  </a:lnTo>
                  <a:close/>
                </a:path>
                <a:path w="202564" h="575310">
                  <a:moveTo>
                    <a:pt x="195217" y="570081"/>
                  </a:moveTo>
                  <a:lnTo>
                    <a:pt x="195217" y="3592"/>
                  </a:lnTo>
                  <a:lnTo>
                    <a:pt x="198809" y="7185"/>
                  </a:lnTo>
                  <a:lnTo>
                    <a:pt x="202402" y="7185"/>
                  </a:lnTo>
                  <a:lnTo>
                    <a:pt x="202402" y="566488"/>
                  </a:lnTo>
                  <a:lnTo>
                    <a:pt x="198809" y="566488"/>
                  </a:lnTo>
                  <a:lnTo>
                    <a:pt x="195217" y="570081"/>
                  </a:lnTo>
                  <a:close/>
                </a:path>
                <a:path w="202564" h="575310">
                  <a:moveTo>
                    <a:pt x="202402" y="7185"/>
                  </a:moveTo>
                  <a:lnTo>
                    <a:pt x="198809" y="7185"/>
                  </a:lnTo>
                  <a:lnTo>
                    <a:pt x="195217" y="3592"/>
                  </a:lnTo>
                  <a:lnTo>
                    <a:pt x="202402" y="3592"/>
                  </a:lnTo>
                  <a:lnTo>
                    <a:pt x="202402" y="7185"/>
                  </a:lnTo>
                  <a:close/>
                </a:path>
                <a:path w="202564" h="575310">
                  <a:moveTo>
                    <a:pt x="7185" y="570081"/>
                  </a:moveTo>
                  <a:lnTo>
                    <a:pt x="3592" y="566488"/>
                  </a:lnTo>
                  <a:lnTo>
                    <a:pt x="7185" y="566488"/>
                  </a:lnTo>
                  <a:lnTo>
                    <a:pt x="7185" y="570081"/>
                  </a:lnTo>
                  <a:close/>
                </a:path>
                <a:path w="202564" h="575310">
                  <a:moveTo>
                    <a:pt x="195217" y="570081"/>
                  </a:moveTo>
                  <a:lnTo>
                    <a:pt x="7185" y="570081"/>
                  </a:lnTo>
                  <a:lnTo>
                    <a:pt x="7185" y="566488"/>
                  </a:lnTo>
                  <a:lnTo>
                    <a:pt x="195217" y="566488"/>
                  </a:lnTo>
                  <a:lnTo>
                    <a:pt x="195217" y="570081"/>
                  </a:lnTo>
                  <a:close/>
                </a:path>
                <a:path w="202564" h="575310">
                  <a:moveTo>
                    <a:pt x="202402" y="570081"/>
                  </a:moveTo>
                  <a:lnTo>
                    <a:pt x="195217" y="570081"/>
                  </a:lnTo>
                  <a:lnTo>
                    <a:pt x="198809" y="566488"/>
                  </a:lnTo>
                  <a:lnTo>
                    <a:pt x="202402" y="566488"/>
                  </a:lnTo>
                  <a:lnTo>
                    <a:pt x="202402" y="570081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20632" y="1371268"/>
              <a:ext cx="203600" cy="104674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520632" y="1373663"/>
              <a:ext cx="202565" cy="1047115"/>
            </a:xfrm>
            <a:custGeom>
              <a:avLst/>
              <a:gdLst/>
              <a:ahLst/>
              <a:cxnLst/>
              <a:rect l="l" t="t" r="r" b="b"/>
              <a:pathLst>
                <a:path w="202564" h="1047114">
                  <a:moveTo>
                    <a:pt x="201205" y="1046746"/>
                  </a:moveTo>
                  <a:lnTo>
                    <a:pt x="1197" y="1046746"/>
                  </a:lnTo>
                  <a:lnTo>
                    <a:pt x="0" y="1044351"/>
                  </a:lnTo>
                  <a:lnTo>
                    <a:pt x="0" y="1197"/>
                  </a:lnTo>
                  <a:lnTo>
                    <a:pt x="1197" y="0"/>
                  </a:lnTo>
                  <a:lnTo>
                    <a:pt x="201205" y="0"/>
                  </a:lnTo>
                  <a:lnTo>
                    <a:pt x="202402" y="1197"/>
                  </a:lnTo>
                  <a:lnTo>
                    <a:pt x="202402" y="3592"/>
                  </a:lnTo>
                  <a:lnTo>
                    <a:pt x="7185" y="3592"/>
                  </a:lnTo>
                  <a:lnTo>
                    <a:pt x="3592" y="7185"/>
                  </a:lnTo>
                  <a:lnTo>
                    <a:pt x="7185" y="7185"/>
                  </a:lnTo>
                  <a:lnTo>
                    <a:pt x="7185" y="1038363"/>
                  </a:lnTo>
                  <a:lnTo>
                    <a:pt x="3592" y="1038363"/>
                  </a:lnTo>
                  <a:lnTo>
                    <a:pt x="7185" y="1041956"/>
                  </a:lnTo>
                  <a:lnTo>
                    <a:pt x="202402" y="1041956"/>
                  </a:lnTo>
                  <a:lnTo>
                    <a:pt x="202402" y="1044351"/>
                  </a:lnTo>
                  <a:lnTo>
                    <a:pt x="201205" y="1046746"/>
                  </a:lnTo>
                  <a:close/>
                </a:path>
                <a:path w="202564" h="1047114">
                  <a:moveTo>
                    <a:pt x="7185" y="7185"/>
                  </a:moveTo>
                  <a:lnTo>
                    <a:pt x="3592" y="7185"/>
                  </a:lnTo>
                  <a:lnTo>
                    <a:pt x="7185" y="3592"/>
                  </a:lnTo>
                  <a:lnTo>
                    <a:pt x="7185" y="7185"/>
                  </a:lnTo>
                  <a:close/>
                </a:path>
                <a:path w="202564" h="1047114">
                  <a:moveTo>
                    <a:pt x="195217" y="7185"/>
                  </a:moveTo>
                  <a:lnTo>
                    <a:pt x="7185" y="7185"/>
                  </a:lnTo>
                  <a:lnTo>
                    <a:pt x="7185" y="3592"/>
                  </a:lnTo>
                  <a:lnTo>
                    <a:pt x="195217" y="3592"/>
                  </a:lnTo>
                  <a:lnTo>
                    <a:pt x="195217" y="7185"/>
                  </a:lnTo>
                  <a:close/>
                </a:path>
                <a:path w="202564" h="1047114">
                  <a:moveTo>
                    <a:pt x="195217" y="1041956"/>
                  </a:moveTo>
                  <a:lnTo>
                    <a:pt x="195217" y="3592"/>
                  </a:lnTo>
                  <a:lnTo>
                    <a:pt x="198809" y="7185"/>
                  </a:lnTo>
                  <a:lnTo>
                    <a:pt x="202402" y="7185"/>
                  </a:lnTo>
                  <a:lnTo>
                    <a:pt x="202402" y="1038363"/>
                  </a:lnTo>
                  <a:lnTo>
                    <a:pt x="198809" y="1038363"/>
                  </a:lnTo>
                  <a:lnTo>
                    <a:pt x="195217" y="1041956"/>
                  </a:lnTo>
                  <a:close/>
                </a:path>
                <a:path w="202564" h="1047114">
                  <a:moveTo>
                    <a:pt x="202402" y="7185"/>
                  </a:moveTo>
                  <a:lnTo>
                    <a:pt x="198809" y="7185"/>
                  </a:lnTo>
                  <a:lnTo>
                    <a:pt x="195217" y="3592"/>
                  </a:lnTo>
                  <a:lnTo>
                    <a:pt x="202402" y="3592"/>
                  </a:lnTo>
                  <a:lnTo>
                    <a:pt x="202402" y="7185"/>
                  </a:lnTo>
                  <a:close/>
                </a:path>
                <a:path w="202564" h="1047114">
                  <a:moveTo>
                    <a:pt x="7185" y="1041956"/>
                  </a:moveTo>
                  <a:lnTo>
                    <a:pt x="3592" y="1038363"/>
                  </a:lnTo>
                  <a:lnTo>
                    <a:pt x="7185" y="1038363"/>
                  </a:lnTo>
                  <a:lnTo>
                    <a:pt x="7185" y="1041956"/>
                  </a:lnTo>
                  <a:close/>
                </a:path>
                <a:path w="202564" h="1047114">
                  <a:moveTo>
                    <a:pt x="195217" y="1041956"/>
                  </a:moveTo>
                  <a:lnTo>
                    <a:pt x="7185" y="1041956"/>
                  </a:lnTo>
                  <a:lnTo>
                    <a:pt x="7185" y="1038363"/>
                  </a:lnTo>
                  <a:lnTo>
                    <a:pt x="195217" y="1038363"/>
                  </a:lnTo>
                  <a:lnTo>
                    <a:pt x="195217" y="1041956"/>
                  </a:lnTo>
                  <a:close/>
                </a:path>
                <a:path w="202564" h="1047114">
                  <a:moveTo>
                    <a:pt x="202402" y="1041956"/>
                  </a:moveTo>
                  <a:lnTo>
                    <a:pt x="195217" y="1041956"/>
                  </a:lnTo>
                  <a:lnTo>
                    <a:pt x="198809" y="1038363"/>
                  </a:lnTo>
                  <a:lnTo>
                    <a:pt x="202402" y="1038363"/>
                  </a:lnTo>
                  <a:lnTo>
                    <a:pt x="202402" y="1041956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36819" y="1182039"/>
              <a:ext cx="203600" cy="123597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036819" y="1184434"/>
              <a:ext cx="203835" cy="1236345"/>
            </a:xfrm>
            <a:custGeom>
              <a:avLst/>
              <a:gdLst/>
              <a:ahLst/>
              <a:cxnLst/>
              <a:rect l="l" t="t" r="r" b="b"/>
              <a:pathLst>
                <a:path w="203835" h="1236345">
                  <a:moveTo>
                    <a:pt x="201205" y="1235975"/>
                  </a:moveTo>
                  <a:lnTo>
                    <a:pt x="1197" y="1235975"/>
                  </a:lnTo>
                  <a:lnTo>
                    <a:pt x="0" y="1233580"/>
                  </a:lnTo>
                  <a:lnTo>
                    <a:pt x="0" y="2395"/>
                  </a:lnTo>
                  <a:lnTo>
                    <a:pt x="1197" y="0"/>
                  </a:lnTo>
                  <a:lnTo>
                    <a:pt x="201205" y="0"/>
                  </a:lnTo>
                  <a:lnTo>
                    <a:pt x="203600" y="2395"/>
                  </a:lnTo>
                  <a:lnTo>
                    <a:pt x="203600" y="3592"/>
                  </a:lnTo>
                  <a:lnTo>
                    <a:pt x="7185" y="3592"/>
                  </a:lnTo>
                  <a:lnTo>
                    <a:pt x="3592" y="7185"/>
                  </a:lnTo>
                  <a:lnTo>
                    <a:pt x="7185" y="7185"/>
                  </a:lnTo>
                  <a:lnTo>
                    <a:pt x="7185" y="1227591"/>
                  </a:lnTo>
                  <a:lnTo>
                    <a:pt x="3592" y="1227591"/>
                  </a:lnTo>
                  <a:lnTo>
                    <a:pt x="7185" y="1231184"/>
                  </a:lnTo>
                  <a:lnTo>
                    <a:pt x="203600" y="1231184"/>
                  </a:lnTo>
                  <a:lnTo>
                    <a:pt x="203600" y="1233580"/>
                  </a:lnTo>
                  <a:lnTo>
                    <a:pt x="201205" y="1235975"/>
                  </a:lnTo>
                  <a:close/>
                </a:path>
                <a:path w="203835" h="1236345">
                  <a:moveTo>
                    <a:pt x="7185" y="7185"/>
                  </a:moveTo>
                  <a:lnTo>
                    <a:pt x="3592" y="7185"/>
                  </a:lnTo>
                  <a:lnTo>
                    <a:pt x="7185" y="3592"/>
                  </a:lnTo>
                  <a:lnTo>
                    <a:pt x="7185" y="7185"/>
                  </a:lnTo>
                  <a:close/>
                </a:path>
                <a:path w="203835" h="1236345">
                  <a:moveTo>
                    <a:pt x="195217" y="7185"/>
                  </a:moveTo>
                  <a:lnTo>
                    <a:pt x="7185" y="7185"/>
                  </a:lnTo>
                  <a:lnTo>
                    <a:pt x="7185" y="3592"/>
                  </a:lnTo>
                  <a:lnTo>
                    <a:pt x="195217" y="3592"/>
                  </a:lnTo>
                  <a:lnTo>
                    <a:pt x="195217" y="7185"/>
                  </a:lnTo>
                  <a:close/>
                </a:path>
                <a:path w="203835" h="1236345">
                  <a:moveTo>
                    <a:pt x="195217" y="1231184"/>
                  </a:moveTo>
                  <a:lnTo>
                    <a:pt x="195217" y="3592"/>
                  </a:lnTo>
                  <a:lnTo>
                    <a:pt x="198809" y="7185"/>
                  </a:lnTo>
                  <a:lnTo>
                    <a:pt x="203600" y="7185"/>
                  </a:lnTo>
                  <a:lnTo>
                    <a:pt x="203600" y="1227591"/>
                  </a:lnTo>
                  <a:lnTo>
                    <a:pt x="198809" y="1227591"/>
                  </a:lnTo>
                  <a:lnTo>
                    <a:pt x="195217" y="1231184"/>
                  </a:lnTo>
                  <a:close/>
                </a:path>
                <a:path w="203835" h="1236345">
                  <a:moveTo>
                    <a:pt x="203600" y="7185"/>
                  </a:moveTo>
                  <a:lnTo>
                    <a:pt x="198809" y="7185"/>
                  </a:lnTo>
                  <a:lnTo>
                    <a:pt x="195217" y="3592"/>
                  </a:lnTo>
                  <a:lnTo>
                    <a:pt x="203600" y="3592"/>
                  </a:lnTo>
                  <a:lnTo>
                    <a:pt x="203600" y="7185"/>
                  </a:lnTo>
                  <a:close/>
                </a:path>
                <a:path w="203835" h="1236345">
                  <a:moveTo>
                    <a:pt x="7185" y="1231184"/>
                  </a:moveTo>
                  <a:lnTo>
                    <a:pt x="3592" y="1227591"/>
                  </a:lnTo>
                  <a:lnTo>
                    <a:pt x="7185" y="1227591"/>
                  </a:lnTo>
                  <a:lnTo>
                    <a:pt x="7185" y="1231184"/>
                  </a:lnTo>
                  <a:close/>
                </a:path>
                <a:path w="203835" h="1236345">
                  <a:moveTo>
                    <a:pt x="195217" y="1231184"/>
                  </a:moveTo>
                  <a:lnTo>
                    <a:pt x="7185" y="1231184"/>
                  </a:lnTo>
                  <a:lnTo>
                    <a:pt x="7185" y="1227591"/>
                  </a:lnTo>
                  <a:lnTo>
                    <a:pt x="195217" y="1227591"/>
                  </a:lnTo>
                  <a:lnTo>
                    <a:pt x="195217" y="1231184"/>
                  </a:lnTo>
                  <a:close/>
                </a:path>
                <a:path w="203835" h="1236345">
                  <a:moveTo>
                    <a:pt x="203600" y="1231184"/>
                  </a:moveTo>
                  <a:lnTo>
                    <a:pt x="195217" y="1231184"/>
                  </a:lnTo>
                  <a:lnTo>
                    <a:pt x="198809" y="1227591"/>
                  </a:lnTo>
                  <a:lnTo>
                    <a:pt x="203600" y="1227591"/>
                  </a:lnTo>
                  <a:lnTo>
                    <a:pt x="203600" y="1231184"/>
                  </a:lnTo>
                  <a:close/>
                </a:path>
              </a:pathLst>
            </a:custGeom>
            <a:solidFill>
              <a:srgbClr val="1F4D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6894" y="1001194"/>
              <a:ext cx="65870" cy="141442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49223" y="2410840"/>
              <a:ext cx="4646295" cy="30480"/>
            </a:xfrm>
            <a:custGeom>
              <a:avLst/>
              <a:gdLst/>
              <a:ahLst/>
              <a:cxnLst/>
              <a:rect l="l" t="t" r="r" b="b"/>
              <a:pathLst>
                <a:path w="4646295" h="30480">
                  <a:moveTo>
                    <a:pt x="4645685" y="0"/>
                  </a:moveTo>
                  <a:lnTo>
                    <a:pt x="0" y="0"/>
                  </a:lnTo>
                  <a:lnTo>
                    <a:pt x="0" y="10769"/>
                  </a:lnTo>
                  <a:lnTo>
                    <a:pt x="252704" y="10769"/>
                  </a:lnTo>
                  <a:lnTo>
                    <a:pt x="252704" y="29933"/>
                  </a:lnTo>
                  <a:lnTo>
                    <a:pt x="263486" y="29933"/>
                  </a:lnTo>
                  <a:lnTo>
                    <a:pt x="263486" y="10769"/>
                  </a:lnTo>
                  <a:lnTo>
                    <a:pt x="768896" y="10769"/>
                  </a:lnTo>
                  <a:lnTo>
                    <a:pt x="768896" y="29933"/>
                  </a:lnTo>
                  <a:lnTo>
                    <a:pt x="779665" y="29933"/>
                  </a:lnTo>
                  <a:lnTo>
                    <a:pt x="779665" y="10769"/>
                  </a:lnTo>
                  <a:lnTo>
                    <a:pt x="1285074" y="10769"/>
                  </a:lnTo>
                  <a:lnTo>
                    <a:pt x="1285074" y="29933"/>
                  </a:lnTo>
                  <a:lnTo>
                    <a:pt x="1295857" y="29933"/>
                  </a:lnTo>
                  <a:lnTo>
                    <a:pt x="1295857" y="10769"/>
                  </a:lnTo>
                  <a:lnTo>
                    <a:pt x="1801266" y="10769"/>
                  </a:lnTo>
                  <a:lnTo>
                    <a:pt x="1801266" y="29933"/>
                  </a:lnTo>
                  <a:lnTo>
                    <a:pt x="1812048" y="29933"/>
                  </a:lnTo>
                  <a:lnTo>
                    <a:pt x="1812048" y="10769"/>
                  </a:lnTo>
                  <a:lnTo>
                    <a:pt x="2318651" y="10769"/>
                  </a:lnTo>
                  <a:lnTo>
                    <a:pt x="2318651" y="29933"/>
                  </a:lnTo>
                  <a:lnTo>
                    <a:pt x="2329434" y="29933"/>
                  </a:lnTo>
                  <a:lnTo>
                    <a:pt x="2329434" y="10769"/>
                  </a:lnTo>
                  <a:lnTo>
                    <a:pt x="2834843" y="10769"/>
                  </a:lnTo>
                  <a:lnTo>
                    <a:pt x="2834843" y="29933"/>
                  </a:lnTo>
                  <a:lnTo>
                    <a:pt x="2845612" y="29933"/>
                  </a:lnTo>
                  <a:lnTo>
                    <a:pt x="2845612" y="10769"/>
                  </a:lnTo>
                  <a:lnTo>
                    <a:pt x="3351022" y="10769"/>
                  </a:lnTo>
                  <a:lnTo>
                    <a:pt x="3351022" y="29933"/>
                  </a:lnTo>
                  <a:lnTo>
                    <a:pt x="3361804" y="29933"/>
                  </a:lnTo>
                  <a:lnTo>
                    <a:pt x="3361804" y="10769"/>
                  </a:lnTo>
                  <a:lnTo>
                    <a:pt x="3867213" y="10769"/>
                  </a:lnTo>
                  <a:lnTo>
                    <a:pt x="3867213" y="29933"/>
                  </a:lnTo>
                  <a:lnTo>
                    <a:pt x="3877995" y="29933"/>
                  </a:lnTo>
                  <a:lnTo>
                    <a:pt x="3877995" y="10769"/>
                  </a:lnTo>
                  <a:lnTo>
                    <a:pt x="4383405" y="10769"/>
                  </a:lnTo>
                  <a:lnTo>
                    <a:pt x="4383405" y="29933"/>
                  </a:lnTo>
                  <a:lnTo>
                    <a:pt x="4394174" y="29933"/>
                  </a:lnTo>
                  <a:lnTo>
                    <a:pt x="4394174" y="10769"/>
                  </a:lnTo>
                  <a:lnTo>
                    <a:pt x="4642091" y="10769"/>
                  </a:lnTo>
                  <a:lnTo>
                    <a:pt x="4642091" y="29933"/>
                  </a:lnTo>
                  <a:lnTo>
                    <a:pt x="4645685" y="29933"/>
                  </a:lnTo>
                  <a:lnTo>
                    <a:pt x="4645685" y="10769"/>
                  </a:lnTo>
                  <a:lnTo>
                    <a:pt x="4645685" y="4787"/>
                  </a:lnTo>
                  <a:lnTo>
                    <a:pt x="464568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914976" y="2230465"/>
            <a:ext cx="1860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20" dirty="0">
                <a:solidFill>
                  <a:srgbClr val="3F3F3F"/>
                </a:solidFill>
                <a:latin typeface="Calibri"/>
                <a:cs typeface="Calibri"/>
              </a:rPr>
              <a:t>8.23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08391" y="2210070"/>
            <a:ext cx="23177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10" dirty="0">
                <a:solidFill>
                  <a:srgbClr val="3F3F3F"/>
                </a:solidFill>
                <a:latin typeface="Calibri"/>
                <a:cs typeface="Calibri"/>
              </a:rPr>
              <a:t>21.47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24613" y="2208886"/>
            <a:ext cx="23177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10" dirty="0">
                <a:solidFill>
                  <a:srgbClr val="3F3F3F"/>
                </a:solidFill>
                <a:latin typeface="Calibri"/>
                <a:cs typeface="Calibri"/>
              </a:rPr>
              <a:t>21.96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64453" y="2208886"/>
            <a:ext cx="18605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20" dirty="0">
                <a:solidFill>
                  <a:srgbClr val="3F3F3F"/>
                </a:solidFill>
                <a:latin typeface="Calibri"/>
                <a:cs typeface="Calibri"/>
              </a:rPr>
              <a:t>22.1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58155" y="2201693"/>
            <a:ext cx="23177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10" dirty="0">
                <a:solidFill>
                  <a:srgbClr val="3F3F3F"/>
                </a:solidFill>
                <a:latin typeface="Calibri"/>
                <a:cs typeface="Calibri"/>
              </a:rPr>
              <a:t>26.61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09081" y="1771742"/>
            <a:ext cx="16192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25" dirty="0">
                <a:solidFill>
                  <a:srgbClr val="3F3F3F"/>
                </a:solidFill>
                <a:latin typeface="Calibri"/>
                <a:cs typeface="Calibri"/>
              </a:rPr>
              <a:t>300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025248" y="1677138"/>
            <a:ext cx="16192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25" dirty="0">
                <a:solidFill>
                  <a:srgbClr val="3F3F3F"/>
                </a:solidFill>
                <a:latin typeface="Calibri"/>
                <a:cs typeface="Calibri"/>
              </a:rPr>
              <a:t>360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41470" y="1204073"/>
            <a:ext cx="16192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25" dirty="0">
                <a:solidFill>
                  <a:srgbClr val="3F3F3F"/>
                </a:solidFill>
                <a:latin typeface="Calibri"/>
                <a:cs typeface="Calibri"/>
              </a:rPr>
              <a:t>660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057638" y="1016049"/>
            <a:ext cx="161925" cy="133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" b="1" spc="-25" dirty="0">
                <a:solidFill>
                  <a:srgbClr val="3F3F3F"/>
                </a:solidFill>
                <a:latin typeface="Calibri"/>
                <a:cs typeface="Calibri"/>
              </a:rPr>
              <a:t>780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17348" y="871164"/>
            <a:ext cx="162560" cy="160083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00"/>
              </a:spcBef>
            </a:pPr>
            <a:r>
              <a:rPr sz="700" b="1" spc="-25" dirty="0">
                <a:latin typeface="Calibri"/>
                <a:cs typeface="Calibri"/>
              </a:rPr>
              <a:t>900</a:t>
            </a:r>
            <a:endParaRPr sz="7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05"/>
              </a:spcBef>
            </a:pPr>
            <a:r>
              <a:rPr sz="700" b="1" spc="-25" dirty="0">
                <a:latin typeface="Calibri"/>
                <a:cs typeface="Calibri"/>
              </a:rPr>
              <a:t>800</a:t>
            </a:r>
            <a:endParaRPr sz="7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95"/>
              </a:spcBef>
            </a:pPr>
            <a:r>
              <a:rPr sz="700" b="1" spc="-25" dirty="0">
                <a:latin typeface="Calibri"/>
                <a:cs typeface="Calibri"/>
              </a:rPr>
              <a:t>700</a:t>
            </a:r>
            <a:endParaRPr sz="7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95"/>
              </a:spcBef>
            </a:pPr>
            <a:r>
              <a:rPr sz="700" b="1" spc="-25" dirty="0">
                <a:latin typeface="Calibri"/>
                <a:cs typeface="Calibri"/>
              </a:rPr>
              <a:t>600</a:t>
            </a:r>
            <a:endParaRPr sz="7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05"/>
              </a:spcBef>
            </a:pPr>
            <a:r>
              <a:rPr sz="700" b="1" spc="-25" dirty="0">
                <a:latin typeface="Calibri"/>
                <a:cs typeface="Calibri"/>
              </a:rPr>
              <a:t>500</a:t>
            </a:r>
            <a:endParaRPr sz="7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95"/>
              </a:spcBef>
            </a:pPr>
            <a:r>
              <a:rPr sz="700" b="1" spc="-25" dirty="0">
                <a:latin typeface="Calibri"/>
                <a:cs typeface="Calibri"/>
              </a:rPr>
              <a:t>400</a:t>
            </a:r>
            <a:endParaRPr sz="7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05"/>
              </a:spcBef>
            </a:pPr>
            <a:r>
              <a:rPr sz="700" b="1" spc="-25" dirty="0">
                <a:latin typeface="Calibri"/>
                <a:cs typeface="Calibri"/>
              </a:rPr>
              <a:t>300</a:t>
            </a:r>
            <a:endParaRPr sz="7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00"/>
              </a:spcBef>
            </a:pPr>
            <a:r>
              <a:rPr sz="700" b="1" spc="-25" dirty="0">
                <a:latin typeface="Calibri"/>
                <a:cs typeface="Calibri"/>
              </a:rPr>
              <a:t>200</a:t>
            </a:r>
            <a:endParaRPr sz="7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00"/>
              </a:spcBef>
            </a:pPr>
            <a:r>
              <a:rPr sz="700" b="1" spc="-25" dirty="0">
                <a:latin typeface="Calibri"/>
                <a:cs typeface="Calibri"/>
              </a:rPr>
              <a:t>100</a:t>
            </a:r>
            <a:endParaRPr sz="7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395"/>
              </a:spcBef>
            </a:pPr>
            <a:r>
              <a:rPr sz="700" b="1" dirty="0">
                <a:latin typeface="Calibri"/>
                <a:cs typeface="Calibri"/>
              </a:rPr>
              <a:t>0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15002" y="2464028"/>
            <a:ext cx="185420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1" spc="-25" dirty="0">
                <a:latin typeface="Calibri"/>
                <a:cs typeface="Calibri"/>
              </a:rPr>
              <a:t>C++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443025" y="2464028"/>
            <a:ext cx="164465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1" spc="-25" dirty="0">
                <a:latin typeface="Calibri"/>
                <a:cs typeface="Calibri"/>
              </a:rPr>
              <a:t>GO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90949" y="2464028"/>
            <a:ext cx="298450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1" spc="-10" dirty="0">
                <a:latin typeface="Calibri"/>
                <a:cs typeface="Calibri"/>
              </a:rPr>
              <a:t>SWIFT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983017" y="2464028"/>
            <a:ext cx="247650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1" spc="-20" dirty="0">
                <a:latin typeface="Calibri"/>
                <a:cs typeface="Calibri"/>
              </a:rPr>
              <a:t>Ruby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523688" y="2464028"/>
            <a:ext cx="198120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1" spc="-20" dirty="0">
                <a:latin typeface="Calibri"/>
                <a:cs typeface="Calibri"/>
              </a:rPr>
              <a:t>Perl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944209" y="2464028"/>
            <a:ext cx="389255" cy="152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1" spc="-10" dirty="0">
                <a:latin typeface="Calibri"/>
                <a:cs typeface="Calibri"/>
              </a:rPr>
              <a:t>Python3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9644" y="1291274"/>
            <a:ext cx="130810" cy="83311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80"/>
              </a:lnSpc>
            </a:pPr>
            <a:r>
              <a:rPr sz="800" b="1" dirty="0">
                <a:latin typeface="Calibri"/>
                <a:cs typeface="Calibri"/>
              </a:rPr>
              <a:t>Execution</a:t>
            </a:r>
            <a:r>
              <a:rPr sz="800" b="1" spc="40" dirty="0">
                <a:latin typeface="Calibri"/>
                <a:cs typeface="Calibri"/>
              </a:rPr>
              <a:t> </a:t>
            </a:r>
            <a:r>
              <a:rPr sz="800" b="1" dirty="0">
                <a:latin typeface="Calibri"/>
                <a:cs typeface="Calibri"/>
              </a:rPr>
              <a:t>TIme</a:t>
            </a:r>
            <a:r>
              <a:rPr sz="800" b="1" spc="55" dirty="0">
                <a:latin typeface="Calibri"/>
                <a:cs typeface="Calibri"/>
              </a:rPr>
              <a:t> </a:t>
            </a:r>
            <a:r>
              <a:rPr sz="800" b="1" spc="-25" dirty="0">
                <a:latin typeface="Calibri"/>
                <a:cs typeface="Calibri"/>
              </a:rPr>
              <a:t>(S)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328205" y="2396173"/>
            <a:ext cx="1363345" cy="44069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665"/>
              </a:spcBef>
              <a:tabLst>
                <a:tab pos="578485" algn="l"/>
                <a:tab pos="1171575" algn="l"/>
              </a:tabLst>
            </a:pPr>
            <a:r>
              <a:rPr sz="800" b="1" spc="-20" dirty="0">
                <a:latin typeface="Calibri"/>
                <a:cs typeface="Calibri"/>
              </a:rPr>
              <a:t>JAVA</a:t>
            </a:r>
            <a:r>
              <a:rPr sz="800" b="1" dirty="0">
                <a:latin typeface="Calibri"/>
                <a:cs typeface="Calibri"/>
              </a:rPr>
              <a:t>	</a:t>
            </a:r>
            <a:r>
              <a:rPr sz="800" b="1" spc="-10" dirty="0">
                <a:latin typeface="Calibri"/>
                <a:cs typeface="Calibri"/>
              </a:rPr>
              <a:t>Node.js</a:t>
            </a:r>
            <a:r>
              <a:rPr sz="800" b="1" dirty="0">
                <a:latin typeface="Calibri"/>
                <a:cs typeface="Calibri"/>
              </a:rPr>
              <a:t>	</a:t>
            </a:r>
            <a:r>
              <a:rPr sz="800" b="1" spc="-25" dirty="0">
                <a:latin typeface="Calibri"/>
                <a:cs typeface="Calibri"/>
              </a:rPr>
              <a:t>PHP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950" b="1" spc="-10" dirty="0">
                <a:latin typeface="Calibri"/>
                <a:cs typeface="Calibri"/>
              </a:rPr>
              <a:t>Programming Language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58104" y="527370"/>
            <a:ext cx="3654425" cy="3911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5"/>
              </a:spcBef>
            </a:pPr>
            <a:r>
              <a:rPr sz="1400" b="1" spc="125" dirty="0">
                <a:latin typeface="Calibri"/>
                <a:cs typeface="Calibri"/>
              </a:rPr>
              <a:t>N-</a:t>
            </a:r>
            <a:r>
              <a:rPr sz="1400" b="1" spc="85" dirty="0">
                <a:latin typeface="Calibri"/>
                <a:cs typeface="Calibri"/>
              </a:rPr>
              <a:t>BODY</a:t>
            </a:r>
            <a:r>
              <a:rPr sz="1400" b="1" spc="220" dirty="0">
                <a:latin typeface="Calibri"/>
                <a:cs typeface="Calibri"/>
              </a:rPr>
              <a:t> </a:t>
            </a:r>
            <a:r>
              <a:rPr sz="1400" b="1" spc="90" dirty="0">
                <a:latin typeface="Calibri"/>
                <a:cs typeface="Calibri"/>
              </a:rPr>
              <a:t>SIMULATION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950" b="1" spc="-10" dirty="0">
                <a:latin typeface="Calibri"/>
                <a:cs typeface="Calibri"/>
              </a:rPr>
              <a:t>P</a:t>
            </a:r>
            <a:r>
              <a:rPr sz="950" b="1" spc="-80" dirty="0">
                <a:latin typeface="Calibri"/>
                <a:cs typeface="Calibri"/>
              </a:rPr>
              <a:t> </a:t>
            </a:r>
            <a:r>
              <a:rPr sz="950" b="1" dirty="0">
                <a:latin typeface="Calibri"/>
                <a:cs typeface="Calibri"/>
              </a:rPr>
              <a:t>RO</a:t>
            </a:r>
            <a:r>
              <a:rPr sz="950" b="1" spc="-75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G</a:t>
            </a:r>
            <a:r>
              <a:rPr sz="950" b="1" spc="-75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R</a:t>
            </a:r>
            <a:r>
              <a:rPr sz="950" b="1" spc="-80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A</a:t>
            </a:r>
            <a:r>
              <a:rPr sz="950" b="1" spc="-75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M</a:t>
            </a:r>
            <a:r>
              <a:rPr sz="950" b="1" spc="-85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M</a:t>
            </a:r>
            <a:r>
              <a:rPr sz="950" b="1" spc="-85" dirty="0">
                <a:latin typeface="Calibri"/>
                <a:cs typeface="Calibri"/>
              </a:rPr>
              <a:t> </a:t>
            </a:r>
            <a:r>
              <a:rPr sz="950" b="1" spc="70" dirty="0">
                <a:latin typeface="Calibri"/>
                <a:cs typeface="Calibri"/>
              </a:rPr>
              <a:t>ING</a:t>
            </a:r>
            <a:r>
              <a:rPr sz="950" b="1" spc="250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L</a:t>
            </a:r>
            <a:r>
              <a:rPr sz="950" b="1" spc="-80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A</a:t>
            </a:r>
            <a:r>
              <a:rPr sz="950" b="1" spc="-75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N</a:t>
            </a:r>
            <a:r>
              <a:rPr sz="950" b="1" spc="-80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G</a:t>
            </a:r>
            <a:r>
              <a:rPr sz="950" b="1" spc="-75" dirty="0">
                <a:latin typeface="Calibri"/>
                <a:cs typeface="Calibri"/>
              </a:rPr>
              <a:t> </a:t>
            </a:r>
            <a:r>
              <a:rPr sz="950" b="1" spc="75" dirty="0">
                <a:latin typeface="Calibri"/>
                <a:cs typeface="Calibri"/>
              </a:rPr>
              <a:t>UAGES</a:t>
            </a:r>
            <a:r>
              <a:rPr sz="950" b="1" spc="254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P</a:t>
            </a:r>
            <a:r>
              <a:rPr sz="950" b="1" spc="-80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E</a:t>
            </a:r>
            <a:r>
              <a:rPr sz="950" b="1" spc="-80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R</a:t>
            </a:r>
            <a:r>
              <a:rPr sz="950" b="1" spc="-80" dirty="0">
                <a:latin typeface="Calibri"/>
                <a:cs typeface="Calibri"/>
              </a:rPr>
              <a:t> </a:t>
            </a:r>
            <a:r>
              <a:rPr sz="950" b="1" dirty="0">
                <a:latin typeface="Calibri"/>
                <a:cs typeface="Calibri"/>
              </a:rPr>
              <a:t>FO</a:t>
            </a:r>
            <a:r>
              <a:rPr sz="950" b="1" spc="-75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R</a:t>
            </a:r>
            <a:r>
              <a:rPr sz="950" b="1" spc="-80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M</a:t>
            </a:r>
            <a:r>
              <a:rPr sz="950" b="1" spc="-85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A</a:t>
            </a:r>
            <a:r>
              <a:rPr sz="950" b="1" spc="-75" dirty="0">
                <a:latin typeface="Calibri"/>
                <a:cs typeface="Calibri"/>
              </a:rPr>
              <a:t> </a:t>
            </a:r>
            <a:r>
              <a:rPr sz="950" b="1" dirty="0">
                <a:latin typeface="Calibri"/>
                <a:cs typeface="Calibri"/>
              </a:rPr>
              <a:t>NC</a:t>
            </a:r>
            <a:r>
              <a:rPr sz="950" b="1" spc="-75" dirty="0">
                <a:latin typeface="Calibri"/>
                <a:cs typeface="Calibri"/>
              </a:rPr>
              <a:t> </a:t>
            </a:r>
            <a:r>
              <a:rPr sz="950" b="1" dirty="0">
                <a:latin typeface="Calibri"/>
                <a:cs typeface="Calibri"/>
              </a:rPr>
              <a:t>E</a:t>
            </a:r>
            <a:r>
              <a:rPr sz="950" b="1" spc="245" dirty="0">
                <a:latin typeface="Calibri"/>
                <a:cs typeface="Calibri"/>
              </a:rPr>
              <a:t> </a:t>
            </a:r>
            <a:r>
              <a:rPr sz="950" b="1" dirty="0">
                <a:latin typeface="Calibri"/>
                <a:cs typeface="Calibri"/>
              </a:rPr>
              <a:t>CO</a:t>
            </a:r>
            <a:r>
              <a:rPr sz="950" b="1" spc="-75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M</a:t>
            </a:r>
            <a:r>
              <a:rPr sz="950" b="1" spc="-85" dirty="0">
                <a:latin typeface="Calibri"/>
                <a:cs typeface="Calibri"/>
              </a:rPr>
              <a:t> </a:t>
            </a:r>
            <a:r>
              <a:rPr sz="950" b="1" dirty="0">
                <a:latin typeface="Calibri"/>
                <a:cs typeface="Calibri"/>
              </a:rPr>
              <a:t>PA</a:t>
            </a:r>
            <a:r>
              <a:rPr sz="950" b="1" spc="-75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R</a:t>
            </a:r>
            <a:r>
              <a:rPr sz="950" b="1" spc="-80" dirty="0">
                <a:latin typeface="Calibri"/>
                <a:cs typeface="Calibri"/>
              </a:rPr>
              <a:t> </a:t>
            </a:r>
            <a:r>
              <a:rPr sz="950" b="1" spc="-10" dirty="0">
                <a:latin typeface="Calibri"/>
                <a:cs typeface="Calibri"/>
              </a:rPr>
              <a:t>I</a:t>
            </a:r>
            <a:r>
              <a:rPr sz="950" b="1" spc="-70" dirty="0">
                <a:latin typeface="Calibri"/>
                <a:cs typeface="Calibri"/>
              </a:rPr>
              <a:t> </a:t>
            </a:r>
            <a:r>
              <a:rPr sz="950" b="1" spc="40" dirty="0">
                <a:latin typeface="Calibri"/>
                <a:cs typeface="Calibri"/>
              </a:rPr>
              <a:t>SON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62" name="object 62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3234937"/>
              <a:ext cx="2681605" cy="5080"/>
            </a:xfrm>
            <a:custGeom>
              <a:avLst/>
              <a:gdLst/>
              <a:ahLst/>
              <a:cxnLst/>
              <a:rect l="l" t="t" r="r" b="b"/>
              <a:pathLst>
                <a:path w="2681605" h="5080">
                  <a:moveTo>
                    <a:pt x="0" y="5060"/>
                  </a:moveTo>
                  <a:lnTo>
                    <a:pt x="0" y="0"/>
                  </a:lnTo>
                  <a:lnTo>
                    <a:pt x="2681401" y="0"/>
                  </a:lnTo>
                  <a:lnTo>
                    <a:pt x="268140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45" dirty="0"/>
              <a:t>Performance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887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2/3</a:t>
            </a:r>
            <a:endParaRPr sz="12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012" y="474251"/>
            <a:ext cx="4536195" cy="2405701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59994" y="302166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931" y="3027941"/>
            <a:ext cx="43719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i="1" spc="65" dirty="0">
                <a:solidFill>
                  <a:srgbClr val="394B4E"/>
                </a:solidFill>
                <a:latin typeface="Arial"/>
                <a:cs typeface="Arial"/>
              </a:rPr>
              <a:t>”A</a:t>
            </a:r>
            <a:r>
              <a:rPr sz="900" i="1" spc="35" dirty="0">
                <a:solidFill>
                  <a:srgbClr val="394B4E"/>
                </a:solidFill>
                <a:latin typeface="Arial"/>
                <a:cs typeface="Arial"/>
              </a:rPr>
              <a:t> </a:t>
            </a:r>
            <a:r>
              <a:rPr sz="900" i="1" spc="-10" dirty="0">
                <a:solidFill>
                  <a:srgbClr val="394B4E"/>
                </a:solidFill>
                <a:latin typeface="Arial"/>
                <a:cs typeface="Arial"/>
              </a:rPr>
              <a:t>New</a:t>
            </a:r>
            <a:r>
              <a:rPr sz="900" i="1" spc="35" dirty="0">
                <a:solidFill>
                  <a:srgbClr val="394B4E"/>
                </a:solidFill>
                <a:latin typeface="Arial"/>
                <a:cs typeface="Arial"/>
              </a:rPr>
              <a:t> </a:t>
            </a:r>
            <a:r>
              <a:rPr sz="900" i="1" spc="-35" dirty="0">
                <a:solidFill>
                  <a:srgbClr val="394B4E"/>
                </a:solidFill>
                <a:latin typeface="Arial"/>
                <a:cs typeface="Arial"/>
              </a:rPr>
              <a:t>Golden</a:t>
            </a:r>
            <a:r>
              <a:rPr sz="900" i="1" spc="40" dirty="0">
                <a:solidFill>
                  <a:srgbClr val="394B4E"/>
                </a:solidFill>
                <a:latin typeface="Arial"/>
                <a:cs typeface="Arial"/>
              </a:rPr>
              <a:t> </a:t>
            </a:r>
            <a:r>
              <a:rPr sz="900" i="1" spc="-20" dirty="0">
                <a:solidFill>
                  <a:srgbClr val="394B4E"/>
                </a:solidFill>
                <a:latin typeface="Arial"/>
                <a:cs typeface="Arial"/>
              </a:rPr>
              <a:t>Age</a:t>
            </a:r>
            <a:r>
              <a:rPr sz="900" i="1" spc="35" dirty="0">
                <a:solidFill>
                  <a:srgbClr val="394B4E"/>
                </a:solidFill>
                <a:latin typeface="Arial"/>
                <a:cs typeface="Arial"/>
              </a:rPr>
              <a:t> </a:t>
            </a:r>
            <a:r>
              <a:rPr sz="900" i="1" dirty="0">
                <a:solidFill>
                  <a:srgbClr val="394B4E"/>
                </a:solidFill>
                <a:latin typeface="Arial"/>
                <a:cs typeface="Arial"/>
              </a:rPr>
              <a:t>for</a:t>
            </a:r>
            <a:r>
              <a:rPr sz="900" i="1" spc="40" dirty="0">
                <a:solidFill>
                  <a:srgbClr val="394B4E"/>
                </a:solidFill>
                <a:latin typeface="Arial"/>
                <a:cs typeface="Arial"/>
              </a:rPr>
              <a:t> </a:t>
            </a:r>
            <a:r>
              <a:rPr sz="900" i="1" spc="-25" dirty="0">
                <a:solidFill>
                  <a:srgbClr val="394B4E"/>
                </a:solidFill>
                <a:latin typeface="Arial"/>
                <a:cs typeface="Arial"/>
              </a:rPr>
              <a:t>Computer</a:t>
            </a:r>
            <a:r>
              <a:rPr sz="900" i="1" spc="35" dirty="0">
                <a:solidFill>
                  <a:srgbClr val="394B4E"/>
                </a:solidFill>
                <a:latin typeface="Arial"/>
                <a:cs typeface="Arial"/>
              </a:rPr>
              <a:t> </a:t>
            </a:r>
            <a:r>
              <a:rPr sz="900" i="1" dirty="0">
                <a:solidFill>
                  <a:srgbClr val="394B4E"/>
                </a:solidFill>
                <a:latin typeface="Arial"/>
                <a:cs typeface="Arial"/>
              </a:rPr>
              <a:t>Architecture“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,</a:t>
            </a:r>
            <a:r>
              <a:rPr sz="900" spc="10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J.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L.</a:t>
            </a:r>
            <a:r>
              <a:rPr sz="900" spc="10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50" dirty="0">
                <a:solidFill>
                  <a:srgbClr val="394B4E"/>
                </a:solidFill>
                <a:latin typeface="Tahoma"/>
                <a:cs typeface="Tahoma"/>
              </a:rPr>
              <a:t>Heneessey,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D.</a:t>
            </a:r>
            <a:r>
              <a:rPr sz="900" spc="10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A.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394B4E"/>
                </a:solidFill>
                <a:latin typeface="Tahoma"/>
                <a:cs typeface="Tahoma"/>
              </a:rPr>
              <a:t>Patterson,</a:t>
            </a:r>
            <a:r>
              <a:rPr sz="900" spc="10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394B4E"/>
                </a:solidFill>
                <a:latin typeface="Tahoma"/>
                <a:cs typeface="Tahoma"/>
              </a:rPr>
              <a:t>2019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9" name="object 9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37"/>
              <a:ext cx="2781300" cy="5080"/>
            </a:xfrm>
            <a:custGeom>
              <a:avLst/>
              <a:gdLst/>
              <a:ahLst/>
              <a:cxnLst/>
              <a:rect l="l" t="t" r="r" b="b"/>
              <a:pathLst>
                <a:path w="2781300" h="5080">
                  <a:moveTo>
                    <a:pt x="0" y="5060"/>
                  </a:moveTo>
                  <a:lnTo>
                    <a:pt x="0" y="0"/>
                  </a:lnTo>
                  <a:lnTo>
                    <a:pt x="2780719" y="0"/>
                  </a:lnTo>
                  <a:lnTo>
                    <a:pt x="278071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896619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45" dirty="0">
                <a:solidFill>
                  <a:srgbClr val="F9F9F9"/>
                </a:solidFill>
                <a:latin typeface="Arial Black"/>
                <a:cs typeface="Arial Black"/>
              </a:rPr>
              <a:t>Performance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5887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3/3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0810" y="413992"/>
            <a:ext cx="10191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5" dirty="0">
                <a:solidFill>
                  <a:srgbClr val="22373A"/>
                </a:solidFill>
                <a:latin typeface="Arial Black"/>
                <a:cs typeface="Arial Black"/>
              </a:rPr>
              <a:t>Hello</a:t>
            </a:r>
            <a:r>
              <a:rPr sz="1400" spc="-1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85" dirty="0">
                <a:solidFill>
                  <a:srgbClr val="22373A"/>
                </a:solidFill>
                <a:latin typeface="Arial Black"/>
                <a:cs typeface="Arial Black"/>
              </a:rPr>
              <a:t>World</a:t>
            </a:r>
            <a:endParaRPr sz="1400">
              <a:latin typeface="Arial Black"/>
              <a:cs typeface="Arial Black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3974" y="746963"/>
          <a:ext cx="2411729" cy="21221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1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14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spc="-30" dirty="0">
                          <a:solidFill>
                            <a:srgbClr val="22373A"/>
                          </a:solidFill>
                          <a:latin typeface="Arial Black"/>
                          <a:cs typeface="Arial Black"/>
                        </a:rPr>
                        <a:t>Language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22373A"/>
                      </a:solidFill>
                      <a:prstDash val="solid"/>
                    </a:lnT>
                    <a:lnB w="9525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100" spc="-145" dirty="0">
                          <a:solidFill>
                            <a:srgbClr val="22373A"/>
                          </a:solidFill>
                          <a:latin typeface="Arial Black"/>
                          <a:cs typeface="Arial Black"/>
                        </a:rPr>
                        <a:t>Execution</a:t>
                      </a:r>
                      <a:r>
                        <a:rPr sz="1100" spc="80" dirty="0">
                          <a:solidFill>
                            <a:srgbClr val="22373A"/>
                          </a:solidFill>
                          <a:latin typeface="Arial Black"/>
                          <a:cs typeface="Arial Black"/>
                        </a:rPr>
                        <a:t> </a:t>
                      </a:r>
                      <a:r>
                        <a:rPr sz="1100" spc="-20" dirty="0">
                          <a:solidFill>
                            <a:srgbClr val="22373A"/>
                          </a:solidFill>
                          <a:latin typeface="Arial Black"/>
                          <a:cs typeface="Arial Black"/>
                        </a:rPr>
                        <a:t>Time</a:t>
                      </a:r>
                      <a:endParaRPr sz="1100">
                        <a:latin typeface="Arial Black"/>
                        <a:cs typeface="Arial Black"/>
                      </a:endParaRPr>
                    </a:p>
                  </a:txBody>
                  <a:tcPr marL="0" marR="0" marT="44450" marB="0">
                    <a:lnT w="12700">
                      <a:solidFill>
                        <a:srgbClr val="22373A"/>
                      </a:solidFill>
                      <a:prstDash val="solid"/>
                    </a:lnT>
                    <a:lnB w="9525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504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b="1" spc="-229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C</a:t>
                      </a:r>
                      <a:r>
                        <a:rPr sz="1100" b="1" spc="8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2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(on</a:t>
                      </a:r>
                      <a:r>
                        <a:rPr sz="1100" spc="-7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my</a:t>
                      </a:r>
                      <a:r>
                        <a:rPr sz="1100" spc="-55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100" spc="-1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machine)</a:t>
                      </a:r>
                      <a:endParaRPr sz="1100">
                        <a:latin typeface="Tahoma"/>
                        <a:cs typeface="Tahoma"/>
                      </a:endParaRPr>
                    </a:p>
                  </a:txBody>
                  <a:tcPr marL="0" marR="0" marT="41910" marB="0">
                    <a:lnT w="9525">
                      <a:solidFill>
                        <a:srgbClr val="22373A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spc="1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0.7</a:t>
                      </a:r>
                      <a:r>
                        <a:rPr sz="1100" spc="29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ms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41910" marB="0">
                    <a:lnT w="9525">
                      <a:solidFill>
                        <a:srgbClr val="22373A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C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2</a:t>
                      </a:r>
                      <a:r>
                        <a:rPr sz="1100" spc="31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ms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Go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4</a:t>
                      </a:r>
                      <a:r>
                        <a:rPr sz="1100" spc="31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ms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4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Crystal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8</a:t>
                      </a:r>
                      <a:r>
                        <a:rPr sz="1100" spc="31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ms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Shell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10</a:t>
                      </a:r>
                      <a:r>
                        <a:rPr sz="1100" spc="33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ms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Python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78</a:t>
                      </a:r>
                      <a:r>
                        <a:rPr sz="1100" spc="33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ms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2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Node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110</a:t>
                      </a:r>
                      <a:r>
                        <a:rPr sz="1100" spc="3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ms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748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2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Ruby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150</a:t>
                      </a:r>
                      <a:r>
                        <a:rPr sz="1100" spc="3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ms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b="1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jRuby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lnB w="1270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100" spc="1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1.4</a:t>
                      </a:r>
                      <a:r>
                        <a:rPr sz="1100" spc="29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 </a:t>
                      </a:r>
                      <a:r>
                        <a:rPr sz="1100" spc="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s</a:t>
                      </a:r>
                      <a:endParaRPr sz="1100">
                        <a:latin typeface="Palatino Linotype"/>
                        <a:cs typeface="Palatino Linotype"/>
                      </a:endParaRPr>
                    </a:p>
                  </a:txBody>
                  <a:tcPr marL="0" marR="0" marT="8890" marB="0">
                    <a:lnB w="1270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59994" y="302039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931" y="3026658"/>
            <a:ext cx="21183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Time</a:t>
            </a:r>
            <a:r>
              <a:rPr sz="900" spc="19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spc="7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to</a:t>
            </a:r>
            <a:r>
              <a:rPr sz="900" spc="19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spc="8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"hello</a:t>
            </a:r>
            <a:r>
              <a:rPr sz="900" spc="19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world"</a:t>
            </a:r>
            <a:r>
              <a:rPr sz="900" spc="19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on</a:t>
            </a:r>
            <a:r>
              <a:rPr sz="900" spc="19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spc="-10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my</a:t>
            </a:r>
            <a:r>
              <a:rPr sz="900" spc="195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900" spc="-1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machine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10" name="object 10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34937"/>
              <a:ext cx="2880360" cy="5080"/>
            </a:xfrm>
            <a:custGeom>
              <a:avLst/>
              <a:gdLst/>
              <a:ahLst/>
              <a:cxnLst/>
              <a:rect l="l" t="t" r="r" b="b"/>
              <a:pathLst>
                <a:path w="2880360" h="5080">
                  <a:moveTo>
                    <a:pt x="0" y="5060"/>
                  </a:moveTo>
                  <a:lnTo>
                    <a:pt x="0" y="0"/>
                  </a:lnTo>
                  <a:lnTo>
                    <a:pt x="2880037" y="0"/>
                  </a:lnTo>
                  <a:lnTo>
                    <a:pt x="288003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6890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45" dirty="0"/>
              <a:t>Performance/Expressiveness</a:t>
            </a:r>
            <a:r>
              <a:rPr sz="1200" spc="175" dirty="0"/>
              <a:t> </a:t>
            </a:r>
            <a:r>
              <a:rPr sz="1200" spc="-120" dirty="0"/>
              <a:t>Trade-</a:t>
            </a:r>
            <a:r>
              <a:rPr sz="1200" spc="-60" dirty="0"/>
              <a:t>off</a:t>
            </a:r>
            <a:endParaRPr sz="1200"/>
          </a:p>
        </p:txBody>
      </p:sp>
      <p:grpSp>
        <p:nvGrpSpPr>
          <p:cNvPr id="3" name="object 3"/>
          <p:cNvGrpSpPr/>
          <p:nvPr/>
        </p:nvGrpSpPr>
        <p:grpSpPr>
          <a:xfrm>
            <a:off x="1177738" y="423589"/>
            <a:ext cx="3409315" cy="2706370"/>
            <a:chOff x="1177738" y="423589"/>
            <a:chExt cx="3409315" cy="2706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9998" y="423589"/>
              <a:ext cx="1620012" cy="9112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77738" y="1353032"/>
              <a:ext cx="3409315" cy="1776730"/>
            </a:xfrm>
            <a:custGeom>
              <a:avLst/>
              <a:gdLst/>
              <a:ahLst/>
              <a:cxnLst/>
              <a:rect l="l" t="t" r="r" b="b"/>
              <a:pathLst>
                <a:path w="3409315" h="1776730">
                  <a:moveTo>
                    <a:pt x="3409203" y="1776732"/>
                  </a:moveTo>
                  <a:lnTo>
                    <a:pt x="0" y="1776732"/>
                  </a:lnTo>
                  <a:lnTo>
                    <a:pt x="0" y="0"/>
                  </a:lnTo>
                  <a:lnTo>
                    <a:pt x="3409203" y="0"/>
                  </a:lnTo>
                  <a:lnTo>
                    <a:pt x="3409203" y="17767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39341" y="1665604"/>
              <a:ext cx="2595880" cy="1190625"/>
            </a:xfrm>
            <a:custGeom>
              <a:avLst/>
              <a:gdLst/>
              <a:ahLst/>
              <a:cxnLst/>
              <a:rect l="l" t="t" r="r" b="b"/>
              <a:pathLst>
                <a:path w="2595879" h="1190625">
                  <a:moveTo>
                    <a:pt x="2595867" y="1184770"/>
                  </a:moveTo>
                  <a:lnTo>
                    <a:pt x="0" y="1184770"/>
                  </a:lnTo>
                  <a:lnTo>
                    <a:pt x="0" y="1190561"/>
                  </a:lnTo>
                  <a:lnTo>
                    <a:pt x="2595867" y="1190561"/>
                  </a:lnTo>
                  <a:lnTo>
                    <a:pt x="2595867" y="1184770"/>
                  </a:lnTo>
                  <a:close/>
                </a:path>
                <a:path w="2595879" h="1190625">
                  <a:moveTo>
                    <a:pt x="2595867" y="1147457"/>
                  </a:moveTo>
                  <a:lnTo>
                    <a:pt x="0" y="1147457"/>
                  </a:lnTo>
                  <a:lnTo>
                    <a:pt x="0" y="1153261"/>
                  </a:lnTo>
                  <a:lnTo>
                    <a:pt x="2595867" y="1153261"/>
                  </a:lnTo>
                  <a:lnTo>
                    <a:pt x="2595867" y="1147457"/>
                  </a:lnTo>
                  <a:close/>
                </a:path>
                <a:path w="2595879" h="1190625">
                  <a:moveTo>
                    <a:pt x="2595867" y="1121752"/>
                  </a:moveTo>
                  <a:lnTo>
                    <a:pt x="0" y="1121752"/>
                  </a:lnTo>
                  <a:lnTo>
                    <a:pt x="0" y="1127556"/>
                  </a:lnTo>
                  <a:lnTo>
                    <a:pt x="2595867" y="1127556"/>
                  </a:lnTo>
                  <a:lnTo>
                    <a:pt x="2595867" y="1121752"/>
                  </a:lnTo>
                  <a:close/>
                </a:path>
                <a:path w="2595879" h="1190625">
                  <a:moveTo>
                    <a:pt x="2595867" y="1101026"/>
                  </a:moveTo>
                  <a:lnTo>
                    <a:pt x="0" y="1101026"/>
                  </a:lnTo>
                  <a:lnTo>
                    <a:pt x="0" y="1107655"/>
                  </a:lnTo>
                  <a:lnTo>
                    <a:pt x="2595867" y="1107655"/>
                  </a:lnTo>
                  <a:lnTo>
                    <a:pt x="2595867" y="1101026"/>
                  </a:lnTo>
                  <a:close/>
                </a:path>
                <a:path w="2595879" h="1190625">
                  <a:moveTo>
                    <a:pt x="2595867" y="1084440"/>
                  </a:moveTo>
                  <a:lnTo>
                    <a:pt x="0" y="1084440"/>
                  </a:lnTo>
                  <a:lnTo>
                    <a:pt x="0" y="1091082"/>
                  </a:lnTo>
                  <a:lnTo>
                    <a:pt x="2595867" y="1091082"/>
                  </a:lnTo>
                  <a:lnTo>
                    <a:pt x="2595867" y="1084440"/>
                  </a:lnTo>
                  <a:close/>
                </a:path>
                <a:path w="2595879" h="1190625">
                  <a:moveTo>
                    <a:pt x="2595867" y="1071181"/>
                  </a:moveTo>
                  <a:lnTo>
                    <a:pt x="0" y="1071181"/>
                  </a:lnTo>
                  <a:lnTo>
                    <a:pt x="0" y="1076985"/>
                  </a:lnTo>
                  <a:lnTo>
                    <a:pt x="2595867" y="1076985"/>
                  </a:lnTo>
                  <a:lnTo>
                    <a:pt x="2595867" y="1071181"/>
                  </a:lnTo>
                  <a:close/>
                </a:path>
                <a:path w="2595879" h="1190625">
                  <a:moveTo>
                    <a:pt x="2595867" y="1057910"/>
                  </a:moveTo>
                  <a:lnTo>
                    <a:pt x="0" y="1057910"/>
                  </a:lnTo>
                  <a:lnTo>
                    <a:pt x="0" y="1064552"/>
                  </a:lnTo>
                  <a:lnTo>
                    <a:pt x="2595867" y="1064552"/>
                  </a:lnTo>
                  <a:lnTo>
                    <a:pt x="2595867" y="1057910"/>
                  </a:lnTo>
                  <a:close/>
                </a:path>
                <a:path w="2595879" h="1190625">
                  <a:moveTo>
                    <a:pt x="2595867" y="1047140"/>
                  </a:moveTo>
                  <a:lnTo>
                    <a:pt x="0" y="1047140"/>
                  </a:lnTo>
                  <a:lnTo>
                    <a:pt x="0" y="1053769"/>
                  </a:lnTo>
                  <a:lnTo>
                    <a:pt x="2595867" y="1053769"/>
                  </a:lnTo>
                  <a:lnTo>
                    <a:pt x="2595867" y="1047140"/>
                  </a:lnTo>
                  <a:close/>
                </a:path>
                <a:path w="2595879" h="1190625">
                  <a:moveTo>
                    <a:pt x="2595867" y="975004"/>
                  </a:moveTo>
                  <a:lnTo>
                    <a:pt x="0" y="975004"/>
                  </a:lnTo>
                  <a:lnTo>
                    <a:pt x="0" y="980808"/>
                  </a:lnTo>
                  <a:lnTo>
                    <a:pt x="2595867" y="980808"/>
                  </a:lnTo>
                  <a:lnTo>
                    <a:pt x="2595867" y="975004"/>
                  </a:lnTo>
                  <a:close/>
                </a:path>
                <a:path w="2595879" h="1190625">
                  <a:moveTo>
                    <a:pt x="2595867" y="937691"/>
                  </a:moveTo>
                  <a:lnTo>
                    <a:pt x="0" y="937691"/>
                  </a:lnTo>
                  <a:lnTo>
                    <a:pt x="0" y="943495"/>
                  </a:lnTo>
                  <a:lnTo>
                    <a:pt x="2595867" y="943495"/>
                  </a:lnTo>
                  <a:lnTo>
                    <a:pt x="2595867" y="937691"/>
                  </a:lnTo>
                  <a:close/>
                </a:path>
                <a:path w="2595879" h="1190625">
                  <a:moveTo>
                    <a:pt x="2595867" y="911999"/>
                  </a:moveTo>
                  <a:lnTo>
                    <a:pt x="0" y="911999"/>
                  </a:lnTo>
                  <a:lnTo>
                    <a:pt x="0" y="918629"/>
                  </a:lnTo>
                  <a:lnTo>
                    <a:pt x="2595867" y="918629"/>
                  </a:lnTo>
                  <a:lnTo>
                    <a:pt x="2595867" y="911999"/>
                  </a:lnTo>
                  <a:close/>
                </a:path>
                <a:path w="2595879" h="1190625">
                  <a:moveTo>
                    <a:pt x="2595867" y="892098"/>
                  </a:moveTo>
                  <a:lnTo>
                    <a:pt x="0" y="892098"/>
                  </a:lnTo>
                  <a:lnTo>
                    <a:pt x="0" y="897902"/>
                  </a:lnTo>
                  <a:lnTo>
                    <a:pt x="2595867" y="897902"/>
                  </a:lnTo>
                  <a:lnTo>
                    <a:pt x="2595867" y="892098"/>
                  </a:lnTo>
                  <a:close/>
                </a:path>
                <a:path w="2595879" h="1190625">
                  <a:moveTo>
                    <a:pt x="2595867" y="875512"/>
                  </a:moveTo>
                  <a:lnTo>
                    <a:pt x="0" y="875512"/>
                  </a:lnTo>
                  <a:lnTo>
                    <a:pt x="0" y="881316"/>
                  </a:lnTo>
                  <a:lnTo>
                    <a:pt x="2595867" y="881316"/>
                  </a:lnTo>
                  <a:lnTo>
                    <a:pt x="2595867" y="875512"/>
                  </a:lnTo>
                  <a:close/>
                </a:path>
                <a:path w="2595879" h="1190625">
                  <a:moveTo>
                    <a:pt x="2595867" y="861415"/>
                  </a:moveTo>
                  <a:lnTo>
                    <a:pt x="0" y="861415"/>
                  </a:lnTo>
                  <a:lnTo>
                    <a:pt x="0" y="867219"/>
                  </a:lnTo>
                  <a:lnTo>
                    <a:pt x="2595867" y="867219"/>
                  </a:lnTo>
                  <a:lnTo>
                    <a:pt x="2595867" y="861415"/>
                  </a:lnTo>
                  <a:close/>
                </a:path>
                <a:path w="2595879" h="1190625">
                  <a:moveTo>
                    <a:pt x="2595867" y="848982"/>
                  </a:moveTo>
                  <a:lnTo>
                    <a:pt x="0" y="848982"/>
                  </a:lnTo>
                  <a:lnTo>
                    <a:pt x="0" y="854786"/>
                  </a:lnTo>
                  <a:lnTo>
                    <a:pt x="2595867" y="854786"/>
                  </a:lnTo>
                  <a:lnTo>
                    <a:pt x="2595867" y="848982"/>
                  </a:lnTo>
                  <a:close/>
                </a:path>
                <a:path w="2595879" h="1190625">
                  <a:moveTo>
                    <a:pt x="2595867" y="838200"/>
                  </a:moveTo>
                  <a:lnTo>
                    <a:pt x="0" y="838200"/>
                  </a:lnTo>
                  <a:lnTo>
                    <a:pt x="0" y="844003"/>
                  </a:lnTo>
                  <a:lnTo>
                    <a:pt x="2595867" y="844003"/>
                  </a:lnTo>
                  <a:lnTo>
                    <a:pt x="2595867" y="838200"/>
                  </a:lnTo>
                  <a:close/>
                </a:path>
                <a:path w="2595879" h="1190625">
                  <a:moveTo>
                    <a:pt x="2595867" y="765251"/>
                  </a:moveTo>
                  <a:lnTo>
                    <a:pt x="0" y="765251"/>
                  </a:lnTo>
                  <a:lnTo>
                    <a:pt x="0" y="771880"/>
                  </a:lnTo>
                  <a:lnTo>
                    <a:pt x="2595867" y="771880"/>
                  </a:lnTo>
                  <a:lnTo>
                    <a:pt x="2595867" y="765251"/>
                  </a:lnTo>
                  <a:close/>
                </a:path>
                <a:path w="2595879" h="1190625">
                  <a:moveTo>
                    <a:pt x="2595867" y="727938"/>
                  </a:moveTo>
                  <a:lnTo>
                    <a:pt x="0" y="727938"/>
                  </a:lnTo>
                  <a:lnTo>
                    <a:pt x="0" y="734568"/>
                  </a:lnTo>
                  <a:lnTo>
                    <a:pt x="2595867" y="734568"/>
                  </a:lnTo>
                  <a:lnTo>
                    <a:pt x="2595867" y="727938"/>
                  </a:lnTo>
                  <a:close/>
                </a:path>
                <a:path w="2595879" h="1190625">
                  <a:moveTo>
                    <a:pt x="2595867" y="703059"/>
                  </a:moveTo>
                  <a:lnTo>
                    <a:pt x="0" y="703059"/>
                  </a:lnTo>
                  <a:lnTo>
                    <a:pt x="0" y="708863"/>
                  </a:lnTo>
                  <a:lnTo>
                    <a:pt x="2595867" y="708863"/>
                  </a:lnTo>
                  <a:lnTo>
                    <a:pt x="2595867" y="703059"/>
                  </a:lnTo>
                  <a:close/>
                </a:path>
                <a:path w="2595879" h="1190625">
                  <a:moveTo>
                    <a:pt x="2595867" y="682332"/>
                  </a:moveTo>
                  <a:lnTo>
                    <a:pt x="0" y="682332"/>
                  </a:lnTo>
                  <a:lnTo>
                    <a:pt x="0" y="688136"/>
                  </a:lnTo>
                  <a:lnTo>
                    <a:pt x="2595867" y="688136"/>
                  </a:lnTo>
                  <a:lnTo>
                    <a:pt x="2595867" y="682332"/>
                  </a:lnTo>
                  <a:close/>
                </a:path>
                <a:path w="2595879" h="1190625">
                  <a:moveTo>
                    <a:pt x="2595867" y="665759"/>
                  </a:moveTo>
                  <a:lnTo>
                    <a:pt x="0" y="665759"/>
                  </a:lnTo>
                  <a:lnTo>
                    <a:pt x="0" y="671563"/>
                  </a:lnTo>
                  <a:lnTo>
                    <a:pt x="2595867" y="671563"/>
                  </a:lnTo>
                  <a:lnTo>
                    <a:pt x="2595867" y="665759"/>
                  </a:lnTo>
                  <a:close/>
                </a:path>
                <a:path w="2595879" h="1190625">
                  <a:moveTo>
                    <a:pt x="2595867" y="650836"/>
                  </a:moveTo>
                  <a:lnTo>
                    <a:pt x="0" y="650836"/>
                  </a:lnTo>
                  <a:lnTo>
                    <a:pt x="0" y="657466"/>
                  </a:lnTo>
                  <a:lnTo>
                    <a:pt x="2595867" y="657466"/>
                  </a:lnTo>
                  <a:lnTo>
                    <a:pt x="2595867" y="650836"/>
                  </a:lnTo>
                  <a:close/>
                </a:path>
                <a:path w="2595879" h="1190625">
                  <a:moveTo>
                    <a:pt x="2595867" y="639229"/>
                  </a:moveTo>
                  <a:lnTo>
                    <a:pt x="0" y="639229"/>
                  </a:lnTo>
                  <a:lnTo>
                    <a:pt x="0" y="645033"/>
                  </a:lnTo>
                  <a:lnTo>
                    <a:pt x="2595867" y="645033"/>
                  </a:lnTo>
                  <a:lnTo>
                    <a:pt x="2595867" y="639229"/>
                  </a:lnTo>
                  <a:close/>
                </a:path>
                <a:path w="2595879" h="1190625">
                  <a:moveTo>
                    <a:pt x="2595867" y="628446"/>
                  </a:moveTo>
                  <a:lnTo>
                    <a:pt x="0" y="628446"/>
                  </a:lnTo>
                  <a:lnTo>
                    <a:pt x="0" y="634250"/>
                  </a:lnTo>
                  <a:lnTo>
                    <a:pt x="2595867" y="634250"/>
                  </a:lnTo>
                  <a:lnTo>
                    <a:pt x="2595867" y="628446"/>
                  </a:lnTo>
                  <a:close/>
                </a:path>
                <a:path w="2595879" h="1190625">
                  <a:moveTo>
                    <a:pt x="2595867" y="556310"/>
                  </a:moveTo>
                  <a:lnTo>
                    <a:pt x="0" y="556310"/>
                  </a:lnTo>
                  <a:lnTo>
                    <a:pt x="0" y="562114"/>
                  </a:lnTo>
                  <a:lnTo>
                    <a:pt x="2595867" y="562114"/>
                  </a:lnTo>
                  <a:lnTo>
                    <a:pt x="2595867" y="556310"/>
                  </a:lnTo>
                  <a:close/>
                </a:path>
                <a:path w="2595879" h="1190625">
                  <a:moveTo>
                    <a:pt x="2595867" y="519010"/>
                  </a:moveTo>
                  <a:lnTo>
                    <a:pt x="0" y="519010"/>
                  </a:lnTo>
                  <a:lnTo>
                    <a:pt x="0" y="524814"/>
                  </a:lnTo>
                  <a:lnTo>
                    <a:pt x="2595867" y="524814"/>
                  </a:lnTo>
                  <a:lnTo>
                    <a:pt x="2595867" y="519010"/>
                  </a:lnTo>
                  <a:close/>
                </a:path>
                <a:path w="2595879" h="1190625">
                  <a:moveTo>
                    <a:pt x="2595867" y="492480"/>
                  </a:moveTo>
                  <a:lnTo>
                    <a:pt x="0" y="492480"/>
                  </a:lnTo>
                  <a:lnTo>
                    <a:pt x="0" y="498284"/>
                  </a:lnTo>
                  <a:lnTo>
                    <a:pt x="2595867" y="498284"/>
                  </a:lnTo>
                  <a:lnTo>
                    <a:pt x="2595867" y="492480"/>
                  </a:lnTo>
                  <a:close/>
                </a:path>
                <a:path w="2595879" h="1190625">
                  <a:moveTo>
                    <a:pt x="2595867" y="472579"/>
                  </a:moveTo>
                  <a:lnTo>
                    <a:pt x="0" y="472579"/>
                  </a:lnTo>
                  <a:lnTo>
                    <a:pt x="0" y="479209"/>
                  </a:lnTo>
                  <a:lnTo>
                    <a:pt x="2595867" y="479209"/>
                  </a:lnTo>
                  <a:lnTo>
                    <a:pt x="2595867" y="472579"/>
                  </a:lnTo>
                  <a:close/>
                </a:path>
                <a:path w="2595879" h="1190625">
                  <a:moveTo>
                    <a:pt x="2595867" y="455993"/>
                  </a:moveTo>
                  <a:lnTo>
                    <a:pt x="0" y="455993"/>
                  </a:lnTo>
                  <a:lnTo>
                    <a:pt x="0" y="462635"/>
                  </a:lnTo>
                  <a:lnTo>
                    <a:pt x="2595867" y="462635"/>
                  </a:lnTo>
                  <a:lnTo>
                    <a:pt x="2595867" y="455993"/>
                  </a:lnTo>
                  <a:close/>
                </a:path>
                <a:path w="2595879" h="1190625">
                  <a:moveTo>
                    <a:pt x="2595867" y="441909"/>
                  </a:moveTo>
                  <a:lnTo>
                    <a:pt x="0" y="441909"/>
                  </a:lnTo>
                  <a:lnTo>
                    <a:pt x="0" y="447700"/>
                  </a:lnTo>
                  <a:lnTo>
                    <a:pt x="2595867" y="447700"/>
                  </a:lnTo>
                  <a:lnTo>
                    <a:pt x="2595867" y="441909"/>
                  </a:lnTo>
                  <a:close/>
                </a:path>
                <a:path w="2595879" h="1190625">
                  <a:moveTo>
                    <a:pt x="2595867" y="429463"/>
                  </a:moveTo>
                  <a:lnTo>
                    <a:pt x="0" y="429463"/>
                  </a:lnTo>
                  <a:lnTo>
                    <a:pt x="0" y="436105"/>
                  </a:lnTo>
                  <a:lnTo>
                    <a:pt x="2595867" y="436105"/>
                  </a:lnTo>
                  <a:lnTo>
                    <a:pt x="2595867" y="429463"/>
                  </a:lnTo>
                  <a:close/>
                </a:path>
                <a:path w="2595879" h="1190625">
                  <a:moveTo>
                    <a:pt x="2595867" y="418693"/>
                  </a:moveTo>
                  <a:lnTo>
                    <a:pt x="0" y="418693"/>
                  </a:lnTo>
                  <a:lnTo>
                    <a:pt x="0" y="425323"/>
                  </a:lnTo>
                  <a:lnTo>
                    <a:pt x="2595867" y="425323"/>
                  </a:lnTo>
                  <a:lnTo>
                    <a:pt x="2595867" y="418693"/>
                  </a:lnTo>
                  <a:close/>
                </a:path>
                <a:path w="2595879" h="1190625">
                  <a:moveTo>
                    <a:pt x="2595867" y="346557"/>
                  </a:moveTo>
                  <a:lnTo>
                    <a:pt x="0" y="346557"/>
                  </a:lnTo>
                  <a:lnTo>
                    <a:pt x="0" y="352361"/>
                  </a:lnTo>
                  <a:lnTo>
                    <a:pt x="2595867" y="352361"/>
                  </a:lnTo>
                  <a:lnTo>
                    <a:pt x="2595867" y="346557"/>
                  </a:lnTo>
                  <a:close/>
                </a:path>
                <a:path w="2595879" h="1190625">
                  <a:moveTo>
                    <a:pt x="2595867" y="309245"/>
                  </a:moveTo>
                  <a:lnTo>
                    <a:pt x="0" y="309245"/>
                  </a:lnTo>
                  <a:lnTo>
                    <a:pt x="0" y="315887"/>
                  </a:lnTo>
                  <a:lnTo>
                    <a:pt x="2595867" y="315887"/>
                  </a:lnTo>
                  <a:lnTo>
                    <a:pt x="2595867" y="309245"/>
                  </a:lnTo>
                  <a:close/>
                </a:path>
                <a:path w="2595879" h="1190625">
                  <a:moveTo>
                    <a:pt x="2595867" y="282714"/>
                  </a:moveTo>
                  <a:lnTo>
                    <a:pt x="0" y="282714"/>
                  </a:lnTo>
                  <a:lnTo>
                    <a:pt x="0" y="289356"/>
                  </a:lnTo>
                  <a:lnTo>
                    <a:pt x="2595867" y="289356"/>
                  </a:lnTo>
                  <a:lnTo>
                    <a:pt x="2595867" y="282714"/>
                  </a:lnTo>
                  <a:close/>
                </a:path>
                <a:path w="2595879" h="1190625">
                  <a:moveTo>
                    <a:pt x="2595867" y="263652"/>
                  </a:moveTo>
                  <a:lnTo>
                    <a:pt x="0" y="263652"/>
                  </a:lnTo>
                  <a:lnTo>
                    <a:pt x="0" y="269455"/>
                  </a:lnTo>
                  <a:lnTo>
                    <a:pt x="2595867" y="269455"/>
                  </a:lnTo>
                  <a:lnTo>
                    <a:pt x="2595867" y="263652"/>
                  </a:lnTo>
                  <a:close/>
                </a:path>
                <a:path w="2595879" h="1190625">
                  <a:moveTo>
                    <a:pt x="2595867" y="247065"/>
                  </a:moveTo>
                  <a:lnTo>
                    <a:pt x="0" y="247065"/>
                  </a:lnTo>
                  <a:lnTo>
                    <a:pt x="0" y="252869"/>
                  </a:lnTo>
                  <a:lnTo>
                    <a:pt x="2595867" y="252869"/>
                  </a:lnTo>
                  <a:lnTo>
                    <a:pt x="2595867" y="247065"/>
                  </a:lnTo>
                  <a:close/>
                </a:path>
                <a:path w="2595879" h="1190625">
                  <a:moveTo>
                    <a:pt x="2595867" y="232143"/>
                  </a:moveTo>
                  <a:lnTo>
                    <a:pt x="0" y="232143"/>
                  </a:lnTo>
                  <a:lnTo>
                    <a:pt x="0" y="237947"/>
                  </a:lnTo>
                  <a:lnTo>
                    <a:pt x="2595867" y="237947"/>
                  </a:lnTo>
                  <a:lnTo>
                    <a:pt x="2595867" y="232143"/>
                  </a:lnTo>
                  <a:close/>
                </a:path>
                <a:path w="2595879" h="1190625">
                  <a:moveTo>
                    <a:pt x="2595867" y="220535"/>
                  </a:moveTo>
                  <a:lnTo>
                    <a:pt x="0" y="220535"/>
                  </a:lnTo>
                  <a:lnTo>
                    <a:pt x="0" y="226339"/>
                  </a:lnTo>
                  <a:lnTo>
                    <a:pt x="2595867" y="226339"/>
                  </a:lnTo>
                  <a:lnTo>
                    <a:pt x="2595867" y="220535"/>
                  </a:lnTo>
                  <a:close/>
                </a:path>
                <a:path w="2595879" h="1190625">
                  <a:moveTo>
                    <a:pt x="2595867" y="209753"/>
                  </a:moveTo>
                  <a:lnTo>
                    <a:pt x="0" y="209753"/>
                  </a:lnTo>
                  <a:lnTo>
                    <a:pt x="0" y="215557"/>
                  </a:lnTo>
                  <a:lnTo>
                    <a:pt x="2595867" y="215557"/>
                  </a:lnTo>
                  <a:lnTo>
                    <a:pt x="2595867" y="209753"/>
                  </a:lnTo>
                  <a:close/>
                </a:path>
                <a:path w="2595879" h="1190625">
                  <a:moveTo>
                    <a:pt x="2595867" y="136804"/>
                  </a:moveTo>
                  <a:lnTo>
                    <a:pt x="0" y="136804"/>
                  </a:lnTo>
                  <a:lnTo>
                    <a:pt x="0" y="143433"/>
                  </a:lnTo>
                  <a:lnTo>
                    <a:pt x="2595867" y="143433"/>
                  </a:lnTo>
                  <a:lnTo>
                    <a:pt x="2595867" y="136804"/>
                  </a:lnTo>
                  <a:close/>
                </a:path>
                <a:path w="2595879" h="1190625">
                  <a:moveTo>
                    <a:pt x="2595867" y="100317"/>
                  </a:moveTo>
                  <a:lnTo>
                    <a:pt x="0" y="100317"/>
                  </a:lnTo>
                  <a:lnTo>
                    <a:pt x="0" y="106121"/>
                  </a:lnTo>
                  <a:lnTo>
                    <a:pt x="2595867" y="106121"/>
                  </a:lnTo>
                  <a:lnTo>
                    <a:pt x="2595867" y="100317"/>
                  </a:lnTo>
                  <a:close/>
                </a:path>
                <a:path w="2595879" h="1190625">
                  <a:moveTo>
                    <a:pt x="2595867" y="73787"/>
                  </a:moveTo>
                  <a:lnTo>
                    <a:pt x="0" y="73787"/>
                  </a:lnTo>
                  <a:lnTo>
                    <a:pt x="0" y="79590"/>
                  </a:lnTo>
                  <a:lnTo>
                    <a:pt x="2595867" y="79590"/>
                  </a:lnTo>
                  <a:lnTo>
                    <a:pt x="2595867" y="73787"/>
                  </a:lnTo>
                  <a:close/>
                </a:path>
                <a:path w="2595879" h="1190625">
                  <a:moveTo>
                    <a:pt x="2595867" y="53060"/>
                  </a:moveTo>
                  <a:lnTo>
                    <a:pt x="0" y="53060"/>
                  </a:lnTo>
                  <a:lnTo>
                    <a:pt x="0" y="58864"/>
                  </a:lnTo>
                  <a:lnTo>
                    <a:pt x="2595867" y="58864"/>
                  </a:lnTo>
                  <a:lnTo>
                    <a:pt x="2595867" y="53060"/>
                  </a:lnTo>
                  <a:close/>
                </a:path>
                <a:path w="2595879" h="1190625">
                  <a:moveTo>
                    <a:pt x="2595867" y="36474"/>
                  </a:moveTo>
                  <a:lnTo>
                    <a:pt x="0" y="36474"/>
                  </a:lnTo>
                  <a:lnTo>
                    <a:pt x="0" y="42278"/>
                  </a:lnTo>
                  <a:lnTo>
                    <a:pt x="2595867" y="42278"/>
                  </a:lnTo>
                  <a:lnTo>
                    <a:pt x="2595867" y="36474"/>
                  </a:lnTo>
                  <a:close/>
                </a:path>
                <a:path w="2595879" h="1190625">
                  <a:moveTo>
                    <a:pt x="2595867" y="22390"/>
                  </a:moveTo>
                  <a:lnTo>
                    <a:pt x="0" y="22390"/>
                  </a:lnTo>
                  <a:lnTo>
                    <a:pt x="0" y="29019"/>
                  </a:lnTo>
                  <a:lnTo>
                    <a:pt x="2595867" y="29019"/>
                  </a:lnTo>
                  <a:lnTo>
                    <a:pt x="2595867" y="22390"/>
                  </a:lnTo>
                  <a:close/>
                </a:path>
                <a:path w="2595879" h="1190625">
                  <a:moveTo>
                    <a:pt x="2595867" y="10782"/>
                  </a:moveTo>
                  <a:lnTo>
                    <a:pt x="0" y="10782"/>
                  </a:lnTo>
                  <a:lnTo>
                    <a:pt x="0" y="17411"/>
                  </a:lnTo>
                  <a:lnTo>
                    <a:pt x="2595867" y="17411"/>
                  </a:lnTo>
                  <a:lnTo>
                    <a:pt x="2595867" y="10782"/>
                  </a:lnTo>
                  <a:close/>
                </a:path>
                <a:path w="2595879" h="1190625">
                  <a:moveTo>
                    <a:pt x="2595867" y="0"/>
                  </a:moveTo>
                  <a:lnTo>
                    <a:pt x="0" y="0"/>
                  </a:lnTo>
                  <a:lnTo>
                    <a:pt x="0" y="6629"/>
                  </a:lnTo>
                  <a:lnTo>
                    <a:pt x="2595867" y="6629"/>
                  </a:lnTo>
                  <a:lnTo>
                    <a:pt x="2595867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39341" y="1655660"/>
              <a:ext cx="2595880" cy="1054735"/>
            </a:xfrm>
            <a:custGeom>
              <a:avLst/>
              <a:gdLst/>
              <a:ahLst/>
              <a:cxnLst/>
              <a:rect l="l" t="t" r="r" b="b"/>
              <a:pathLst>
                <a:path w="2595879" h="1054735">
                  <a:moveTo>
                    <a:pt x="2595867" y="1048791"/>
                  </a:moveTo>
                  <a:lnTo>
                    <a:pt x="0" y="1048791"/>
                  </a:lnTo>
                  <a:lnTo>
                    <a:pt x="0" y="1054595"/>
                  </a:lnTo>
                  <a:lnTo>
                    <a:pt x="2595867" y="1054595"/>
                  </a:lnTo>
                  <a:lnTo>
                    <a:pt x="2595867" y="1048791"/>
                  </a:lnTo>
                  <a:close/>
                </a:path>
                <a:path w="2595879" h="1054735">
                  <a:moveTo>
                    <a:pt x="2595867" y="838200"/>
                  </a:moveTo>
                  <a:lnTo>
                    <a:pt x="0" y="838200"/>
                  </a:lnTo>
                  <a:lnTo>
                    <a:pt x="0" y="844003"/>
                  </a:lnTo>
                  <a:lnTo>
                    <a:pt x="2595867" y="844003"/>
                  </a:lnTo>
                  <a:lnTo>
                    <a:pt x="2595867" y="838200"/>
                  </a:lnTo>
                  <a:close/>
                </a:path>
                <a:path w="2595879" h="1054735">
                  <a:moveTo>
                    <a:pt x="2595867" y="628446"/>
                  </a:moveTo>
                  <a:lnTo>
                    <a:pt x="0" y="628446"/>
                  </a:lnTo>
                  <a:lnTo>
                    <a:pt x="0" y="635076"/>
                  </a:lnTo>
                  <a:lnTo>
                    <a:pt x="2595867" y="635076"/>
                  </a:lnTo>
                  <a:lnTo>
                    <a:pt x="2595867" y="628446"/>
                  </a:lnTo>
                  <a:close/>
                </a:path>
                <a:path w="2595879" h="1054735">
                  <a:moveTo>
                    <a:pt x="2595867" y="419506"/>
                  </a:moveTo>
                  <a:lnTo>
                    <a:pt x="0" y="419506"/>
                  </a:lnTo>
                  <a:lnTo>
                    <a:pt x="0" y="425310"/>
                  </a:lnTo>
                  <a:lnTo>
                    <a:pt x="2595867" y="425310"/>
                  </a:lnTo>
                  <a:lnTo>
                    <a:pt x="2595867" y="419506"/>
                  </a:lnTo>
                  <a:close/>
                </a:path>
                <a:path w="2595879" h="1054735">
                  <a:moveTo>
                    <a:pt x="2595867" y="209753"/>
                  </a:moveTo>
                  <a:lnTo>
                    <a:pt x="0" y="209753"/>
                  </a:lnTo>
                  <a:lnTo>
                    <a:pt x="0" y="215557"/>
                  </a:lnTo>
                  <a:lnTo>
                    <a:pt x="2595867" y="215557"/>
                  </a:lnTo>
                  <a:lnTo>
                    <a:pt x="2595867" y="209753"/>
                  </a:lnTo>
                  <a:close/>
                </a:path>
                <a:path w="2595879" h="1054735">
                  <a:moveTo>
                    <a:pt x="2595867" y="0"/>
                  </a:moveTo>
                  <a:lnTo>
                    <a:pt x="0" y="0"/>
                  </a:lnTo>
                  <a:lnTo>
                    <a:pt x="0" y="6629"/>
                  </a:lnTo>
                  <a:lnTo>
                    <a:pt x="2595867" y="6629"/>
                  </a:lnTo>
                  <a:lnTo>
                    <a:pt x="2595867" y="0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3610" y="2900108"/>
              <a:ext cx="144261" cy="165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6393" y="2706931"/>
              <a:ext cx="144261" cy="2097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9176" y="2287413"/>
              <a:ext cx="144261" cy="6292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1130" y="1951633"/>
              <a:ext cx="145090" cy="9650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13913" y="1852143"/>
              <a:ext cx="145090" cy="10645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46697" y="1721976"/>
              <a:ext cx="145090" cy="119471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839349" y="2913373"/>
              <a:ext cx="2595880" cy="6350"/>
            </a:xfrm>
            <a:custGeom>
              <a:avLst/>
              <a:gdLst/>
              <a:ahLst/>
              <a:cxnLst/>
              <a:rect l="l" t="t" r="r" b="b"/>
              <a:pathLst>
                <a:path w="2595879" h="6350">
                  <a:moveTo>
                    <a:pt x="2595869" y="5803"/>
                  </a:moveTo>
                  <a:lnTo>
                    <a:pt x="0" y="5803"/>
                  </a:lnTo>
                  <a:lnTo>
                    <a:pt x="0" y="0"/>
                  </a:lnTo>
                  <a:lnTo>
                    <a:pt x="2595869" y="0"/>
                  </a:lnTo>
                  <a:lnTo>
                    <a:pt x="2595869" y="5803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461007" y="1593589"/>
            <a:ext cx="323215" cy="1371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25"/>
              </a:spcBef>
            </a:pPr>
            <a:r>
              <a:rPr sz="550" spc="-10" dirty="0">
                <a:solidFill>
                  <a:srgbClr val="595959"/>
                </a:solidFill>
                <a:latin typeface="Trebuchet MS"/>
                <a:cs typeface="Trebuchet MS"/>
              </a:rPr>
              <a:t>1,000,000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550" spc="-10" dirty="0">
                <a:solidFill>
                  <a:srgbClr val="595959"/>
                </a:solidFill>
                <a:latin typeface="Trebuchet MS"/>
                <a:cs typeface="Trebuchet MS"/>
              </a:rPr>
              <a:t>100,000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550" spc="-10" dirty="0">
                <a:solidFill>
                  <a:srgbClr val="595959"/>
                </a:solidFill>
                <a:latin typeface="Trebuchet MS"/>
                <a:cs typeface="Trebuchet MS"/>
              </a:rPr>
              <a:t>10,000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550" spc="-10" dirty="0">
                <a:solidFill>
                  <a:srgbClr val="595959"/>
                </a:solidFill>
                <a:latin typeface="Trebuchet MS"/>
                <a:cs typeface="Trebuchet MS"/>
              </a:rPr>
              <a:t>1,000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</a:pPr>
            <a:r>
              <a:rPr sz="550" spc="-25" dirty="0">
                <a:solidFill>
                  <a:srgbClr val="595959"/>
                </a:solidFill>
                <a:latin typeface="Trebuchet MS"/>
                <a:cs typeface="Trebuchet MS"/>
              </a:rPr>
              <a:t>100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550" spc="-25" dirty="0">
                <a:solidFill>
                  <a:srgbClr val="595959"/>
                </a:solidFill>
                <a:latin typeface="Trebuchet MS"/>
                <a:cs typeface="Trebuchet MS"/>
              </a:rPr>
              <a:t>10</a:t>
            </a:r>
            <a:endParaRPr sz="5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850">
              <a:latin typeface="Trebuchet MS"/>
              <a:cs typeface="Trebuchet MS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550" dirty="0">
                <a:solidFill>
                  <a:srgbClr val="595959"/>
                </a:solidFill>
                <a:latin typeface="Trebuchet MS"/>
                <a:cs typeface="Trebuchet MS"/>
              </a:rPr>
              <a:t>1</a:t>
            </a:r>
            <a:endParaRPr sz="5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1282" y="2946669"/>
            <a:ext cx="30924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10" dirty="0">
                <a:solidFill>
                  <a:srgbClr val="595959"/>
                </a:solidFill>
                <a:latin typeface="Trebuchet MS"/>
                <a:cs typeface="Trebuchet MS"/>
              </a:rPr>
              <a:t>Assembly</a:t>
            </a:r>
            <a:endParaRPr sz="5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56211" y="2946669"/>
            <a:ext cx="64769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solidFill>
                  <a:srgbClr val="595959"/>
                </a:solidFill>
                <a:latin typeface="Trebuchet MS"/>
                <a:cs typeface="Trebuchet MS"/>
              </a:rPr>
              <a:t>C</a:t>
            </a:r>
            <a:endParaRPr sz="55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52588" y="2946669"/>
            <a:ext cx="13716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solidFill>
                  <a:srgbClr val="595959"/>
                </a:solidFill>
                <a:latin typeface="Trebuchet MS"/>
                <a:cs typeface="Trebuchet MS"/>
              </a:rPr>
              <a:t>C++</a:t>
            </a:r>
            <a:endParaRPr sz="55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77592" y="2946669"/>
            <a:ext cx="15240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0" dirty="0">
                <a:solidFill>
                  <a:srgbClr val="595959"/>
                </a:solidFill>
                <a:latin typeface="Trebuchet MS"/>
                <a:cs typeface="Trebuchet MS"/>
              </a:rPr>
              <a:t>Java</a:t>
            </a:r>
            <a:endParaRPr sz="5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45171" y="2946669"/>
            <a:ext cx="83185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25" dirty="0">
                <a:solidFill>
                  <a:srgbClr val="595959"/>
                </a:solidFill>
                <a:latin typeface="Trebuchet MS"/>
                <a:cs typeface="Trebuchet MS"/>
              </a:rPr>
              <a:t>JS</a:t>
            </a:r>
            <a:endParaRPr sz="55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99709" y="2946669"/>
            <a:ext cx="237490" cy="1136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-10" dirty="0">
                <a:solidFill>
                  <a:srgbClr val="595959"/>
                </a:solidFill>
                <a:latin typeface="Trebuchet MS"/>
                <a:cs typeface="Trebuchet MS"/>
              </a:rPr>
              <a:t>Python</a:t>
            </a:r>
            <a:endParaRPr sz="55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4070" y="1727455"/>
            <a:ext cx="123825" cy="9925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30"/>
              </a:lnSpc>
            </a:pPr>
            <a:r>
              <a:rPr sz="750" spc="-25" dirty="0">
                <a:solidFill>
                  <a:srgbClr val="595959"/>
                </a:solidFill>
                <a:latin typeface="Trebuchet MS"/>
                <a:cs typeface="Trebuchet MS"/>
              </a:rPr>
              <a:t>INSTRUCTIONS </a:t>
            </a:r>
            <a:r>
              <a:rPr sz="750" spc="-30" dirty="0">
                <a:solidFill>
                  <a:srgbClr val="595959"/>
                </a:solidFill>
                <a:latin typeface="Trebuchet MS"/>
                <a:cs typeface="Trebuchet MS"/>
              </a:rPr>
              <a:t>PER</a:t>
            </a:r>
            <a:r>
              <a:rPr sz="75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750" spc="-20" dirty="0">
                <a:solidFill>
                  <a:srgbClr val="595959"/>
                </a:solidFill>
                <a:latin typeface="Trebuchet MS"/>
                <a:cs typeface="Trebuchet MS"/>
              </a:rPr>
              <a:t>LINE</a:t>
            </a:r>
            <a:endParaRPr sz="75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11427" y="1384205"/>
            <a:ext cx="24726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95959"/>
                </a:solidFill>
                <a:latin typeface="Consolas"/>
                <a:cs typeface="Consolas"/>
              </a:rPr>
              <a:t>Mandelbrot</a:t>
            </a:r>
            <a:r>
              <a:rPr sz="900" spc="-20" dirty="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595959"/>
                </a:solidFill>
                <a:latin typeface="Consolas"/>
                <a:cs typeface="Consolas"/>
              </a:rPr>
              <a:t>Static</a:t>
            </a:r>
            <a:r>
              <a:rPr sz="900" spc="-20" dirty="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595959"/>
                </a:solidFill>
                <a:latin typeface="Consolas"/>
                <a:cs typeface="Consolas"/>
              </a:rPr>
              <a:t>Instructions</a:t>
            </a:r>
            <a:r>
              <a:rPr sz="900" spc="-20" dirty="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sz="900" dirty="0">
                <a:solidFill>
                  <a:srgbClr val="595959"/>
                </a:solidFill>
                <a:latin typeface="Consolas"/>
                <a:cs typeface="Consolas"/>
              </a:rPr>
              <a:t>per</a:t>
            </a:r>
            <a:r>
              <a:rPr sz="900" spc="-25" dirty="0">
                <a:solidFill>
                  <a:srgbClr val="595959"/>
                </a:solidFill>
                <a:latin typeface="Consolas"/>
                <a:cs typeface="Consolas"/>
              </a:rPr>
              <a:t> </a:t>
            </a:r>
            <a:r>
              <a:rPr sz="900" spc="-20" dirty="0">
                <a:solidFill>
                  <a:srgbClr val="595959"/>
                </a:solidFill>
                <a:latin typeface="Consolas"/>
                <a:cs typeface="Consolas"/>
              </a:rPr>
              <a:t>Line</a:t>
            </a:r>
            <a:endParaRPr sz="9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74422" y="1349716"/>
            <a:ext cx="3416300" cy="1783714"/>
          </a:xfrm>
          <a:custGeom>
            <a:avLst/>
            <a:gdLst/>
            <a:ahLst/>
            <a:cxnLst/>
            <a:rect l="l" t="t" r="r" b="b"/>
            <a:pathLst>
              <a:path w="3416300" h="1783714">
                <a:moveTo>
                  <a:pt x="3414178" y="1783365"/>
                </a:moveTo>
                <a:lnTo>
                  <a:pt x="829" y="1783365"/>
                </a:lnTo>
                <a:lnTo>
                  <a:pt x="0" y="1781707"/>
                </a:lnTo>
                <a:lnTo>
                  <a:pt x="0" y="1658"/>
                </a:lnTo>
                <a:lnTo>
                  <a:pt x="829" y="0"/>
                </a:lnTo>
                <a:lnTo>
                  <a:pt x="3414178" y="0"/>
                </a:lnTo>
                <a:lnTo>
                  <a:pt x="3415836" y="1658"/>
                </a:lnTo>
                <a:lnTo>
                  <a:pt x="3415836" y="3316"/>
                </a:lnTo>
                <a:lnTo>
                  <a:pt x="5803" y="3316"/>
                </a:lnTo>
                <a:lnTo>
                  <a:pt x="3316" y="6632"/>
                </a:lnTo>
                <a:lnTo>
                  <a:pt x="5803" y="6632"/>
                </a:lnTo>
                <a:lnTo>
                  <a:pt x="5803" y="1777561"/>
                </a:lnTo>
                <a:lnTo>
                  <a:pt x="3316" y="1777561"/>
                </a:lnTo>
                <a:lnTo>
                  <a:pt x="5803" y="1780048"/>
                </a:lnTo>
                <a:lnTo>
                  <a:pt x="3415836" y="1780048"/>
                </a:lnTo>
                <a:lnTo>
                  <a:pt x="3415836" y="1781707"/>
                </a:lnTo>
                <a:lnTo>
                  <a:pt x="3414178" y="1783365"/>
                </a:lnTo>
                <a:close/>
              </a:path>
              <a:path w="3416300" h="1783714">
                <a:moveTo>
                  <a:pt x="5803" y="6632"/>
                </a:moveTo>
                <a:lnTo>
                  <a:pt x="3316" y="6632"/>
                </a:lnTo>
                <a:lnTo>
                  <a:pt x="5803" y="3316"/>
                </a:lnTo>
                <a:lnTo>
                  <a:pt x="5803" y="6632"/>
                </a:lnTo>
                <a:close/>
              </a:path>
              <a:path w="3416300" h="1783714">
                <a:moveTo>
                  <a:pt x="3409203" y="6632"/>
                </a:moveTo>
                <a:lnTo>
                  <a:pt x="5803" y="6632"/>
                </a:lnTo>
                <a:lnTo>
                  <a:pt x="5803" y="3316"/>
                </a:lnTo>
                <a:lnTo>
                  <a:pt x="3409203" y="3316"/>
                </a:lnTo>
                <a:lnTo>
                  <a:pt x="3409203" y="6632"/>
                </a:lnTo>
                <a:close/>
              </a:path>
              <a:path w="3416300" h="1783714">
                <a:moveTo>
                  <a:pt x="3409203" y="1780048"/>
                </a:moveTo>
                <a:lnTo>
                  <a:pt x="3409203" y="3316"/>
                </a:lnTo>
                <a:lnTo>
                  <a:pt x="3412520" y="6632"/>
                </a:lnTo>
                <a:lnTo>
                  <a:pt x="3415836" y="6632"/>
                </a:lnTo>
                <a:lnTo>
                  <a:pt x="3415836" y="1777561"/>
                </a:lnTo>
                <a:lnTo>
                  <a:pt x="3412520" y="1777561"/>
                </a:lnTo>
                <a:lnTo>
                  <a:pt x="3409203" y="1780048"/>
                </a:lnTo>
                <a:close/>
              </a:path>
              <a:path w="3416300" h="1783714">
                <a:moveTo>
                  <a:pt x="3415836" y="6632"/>
                </a:moveTo>
                <a:lnTo>
                  <a:pt x="3412520" y="6632"/>
                </a:lnTo>
                <a:lnTo>
                  <a:pt x="3409203" y="3316"/>
                </a:lnTo>
                <a:lnTo>
                  <a:pt x="3415836" y="3316"/>
                </a:lnTo>
                <a:lnTo>
                  <a:pt x="3415836" y="6632"/>
                </a:lnTo>
                <a:close/>
              </a:path>
              <a:path w="3416300" h="1783714">
                <a:moveTo>
                  <a:pt x="5803" y="1780048"/>
                </a:moveTo>
                <a:lnTo>
                  <a:pt x="3316" y="1777561"/>
                </a:lnTo>
                <a:lnTo>
                  <a:pt x="5803" y="1777561"/>
                </a:lnTo>
                <a:lnTo>
                  <a:pt x="5803" y="1780048"/>
                </a:lnTo>
                <a:close/>
              </a:path>
              <a:path w="3416300" h="1783714">
                <a:moveTo>
                  <a:pt x="3409203" y="1780048"/>
                </a:moveTo>
                <a:lnTo>
                  <a:pt x="5803" y="1780048"/>
                </a:lnTo>
                <a:lnTo>
                  <a:pt x="5803" y="1777561"/>
                </a:lnTo>
                <a:lnTo>
                  <a:pt x="3409203" y="1777561"/>
                </a:lnTo>
                <a:lnTo>
                  <a:pt x="3409203" y="1780048"/>
                </a:lnTo>
                <a:close/>
              </a:path>
              <a:path w="3416300" h="1783714">
                <a:moveTo>
                  <a:pt x="3415836" y="1780048"/>
                </a:moveTo>
                <a:lnTo>
                  <a:pt x="3409203" y="1780048"/>
                </a:lnTo>
                <a:lnTo>
                  <a:pt x="3412520" y="1777561"/>
                </a:lnTo>
                <a:lnTo>
                  <a:pt x="3415836" y="1777561"/>
                </a:lnTo>
                <a:lnTo>
                  <a:pt x="3415836" y="1780048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27" name="object 2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3234937"/>
              <a:ext cx="2979420" cy="5080"/>
            </a:xfrm>
            <a:custGeom>
              <a:avLst/>
              <a:gdLst/>
              <a:ahLst/>
              <a:cxnLst/>
              <a:rect l="l" t="t" r="r" b="b"/>
              <a:pathLst>
                <a:path w="2979420" h="5080">
                  <a:moveTo>
                    <a:pt x="0" y="5060"/>
                  </a:moveTo>
                  <a:lnTo>
                    <a:pt x="0" y="0"/>
                  </a:lnTo>
                  <a:lnTo>
                    <a:pt x="2979354" y="0"/>
                  </a:lnTo>
                  <a:lnTo>
                    <a:pt x="297935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07124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30" dirty="0"/>
              <a:t>Memory</a:t>
            </a:r>
            <a:r>
              <a:rPr sz="1200" spc="60" dirty="0"/>
              <a:t> </a:t>
            </a:r>
            <a:r>
              <a:rPr sz="1200" spc="-155" dirty="0"/>
              <a:t>Usage</a:t>
            </a:r>
            <a:endParaRPr sz="1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004" y="423626"/>
            <a:ext cx="2340051" cy="19246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58480" y="2347623"/>
            <a:ext cx="240411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7825">
              <a:lnSpc>
                <a:spcPct val="116700"/>
              </a:lnSpc>
              <a:spcBef>
                <a:spcPts val="100"/>
              </a:spcBef>
            </a:pPr>
            <a:r>
              <a:rPr sz="900" dirty="0">
                <a:solidFill>
                  <a:srgbClr val="22373A"/>
                </a:solidFill>
                <a:latin typeface="Tahoma"/>
                <a:cs typeface="Tahoma"/>
              </a:rPr>
              <a:t>Memory</a:t>
            </a:r>
            <a:r>
              <a:rPr sz="9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900" spc="-35" dirty="0">
                <a:solidFill>
                  <a:srgbClr val="22373A"/>
                </a:solidFill>
                <a:latin typeface="Tahoma"/>
                <a:cs typeface="Tahoma"/>
              </a:rPr>
              <a:t>usage</a:t>
            </a:r>
            <a:r>
              <a:rPr sz="9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900" spc="-30" dirty="0">
                <a:solidFill>
                  <a:srgbClr val="22373A"/>
                </a:solidFill>
                <a:latin typeface="Tahoma"/>
                <a:cs typeface="Tahoma"/>
              </a:rPr>
              <a:t>comparison</a:t>
            </a:r>
            <a:r>
              <a:rPr sz="9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9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22373A"/>
                </a:solidFill>
                <a:latin typeface="Tahoma"/>
                <a:cs typeface="Tahoma"/>
              </a:rPr>
              <a:t>the Neighbor-</a:t>
            </a:r>
            <a:r>
              <a:rPr sz="900" dirty="0">
                <a:solidFill>
                  <a:srgbClr val="22373A"/>
                </a:solidFill>
                <a:latin typeface="Tahoma"/>
                <a:cs typeface="Tahoma"/>
              </a:rPr>
              <a:t>Joining</a:t>
            </a:r>
            <a:r>
              <a:rPr sz="900" spc="-10" dirty="0">
                <a:solidFill>
                  <a:srgbClr val="22373A"/>
                </a:solidFill>
                <a:latin typeface="Tahoma"/>
                <a:cs typeface="Tahoma"/>
              </a:rPr>
              <a:t> and global</a:t>
            </a:r>
            <a:r>
              <a:rPr sz="9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22373A"/>
                </a:solidFill>
                <a:latin typeface="Tahoma"/>
                <a:cs typeface="Tahoma"/>
              </a:rPr>
              <a:t>alignment</a:t>
            </a:r>
            <a:r>
              <a:rPr sz="9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22373A"/>
                </a:solidFill>
                <a:latin typeface="Tahoma"/>
                <a:cs typeface="Tahoma"/>
              </a:rPr>
              <a:t>programs</a:t>
            </a:r>
            <a:endParaRPr sz="9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83417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7294" y="2817054"/>
            <a:ext cx="442404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345">
              <a:lnSpc>
                <a:spcPct val="116700"/>
              </a:lnSpc>
              <a:spcBef>
                <a:spcPts val="100"/>
              </a:spcBef>
            </a:pPr>
            <a:r>
              <a:rPr sz="900" spc="-7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A</a:t>
            </a:r>
            <a:r>
              <a:rPr sz="900" spc="22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comparison</a:t>
            </a:r>
            <a:r>
              <a:rPr sz="900" spc="22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7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of</a:t>
            </a:r>
            <a:r>
              <a:rPr sz="900" spc="22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-9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common</a:t>
            </a:r>
            <a:r>
              <a:rPr sz="900" spc="22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-3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programming</a:t>
            </a:r>
            <a:r>
              <a:rPr sz="900" spc="22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languages</a:t>
            </a:r>
            <a:r>
              <a:rPr sz="900" spc="22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used</a:t>
            </a:r>
            <a:r>
              <a:rPr sz="900" spc="22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7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in</a:t>
            </a:r>
            <a:r>
              <a:rPr sz="900" spc="22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5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bioinformatics</a:t>
            </a:r>
            <a:r>
              <a:rPr sz="900" spc="22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-8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(BMC</a:t>
            </a:r>
            <a:r>
              <a:rPr sz="900" spc="50" dirty="0">
                <a:solidFill>
                  <a:srgbClr val="394B4E"/>
                </a:solidFill>
                <a:latin typeface="Palatino Linotype"/>
                <a:cs typeface="Palatino Linotype"/>
              </a:rPr>
              <a:t> </a:t>
            </a:r>
            <a:r>
              <a:rPr sz="900" spc="5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Informatic)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9" name="object 9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37"/>
              <a:ext cx="3079115" cy="5080"/>
            </a:xfrm>
            <a:custGeom>
              <a:avLst/>
              <a:gdLst/>
              <a:ahLst/>
              <a:cxnLst/>
              <a:rect l="l" t="t" r="r" b="b"/>
              <a:pathLst>
                <a:path w="3079115" h="5080">
                  <a:moveTo>
                    <a:pt x="0" y="5060"/>
                  </a:moveTo>
                  <a:lnTo>
                    <a:pt x="0" y="0"/>
                  </a:lnTo>
                  <a:lnTo>
                    <a:pt x="3078672" y="0"/>
                  </a:lnTo>
                  <a:lnTo>
                    <a:pt x="307867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12160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45" dirty="0">
                <a:solidFill>
                  <a:srgbClr val="F9F9F9"/>
                </a:solidFill>
                <a:latin typeface="Arial Black"/>
                <a:cs typeface="Arial Black"/>
              </a:rPr>
              <a:t>Energy</a:t>
            </a:r>
            <a:r>
              <a:rPr sz="1200" spc="60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130" dirty="0">
                <a:solidFill>
                  <a:srgbClr val="F9F9F9"/>
                </a:solidFill>
                <a:latin typeface="Arial Black"/>
                <a:cs typeface="Arial Black"/>
              </a:rPr>
              <a:t>Efficiency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31996" y="2042261"/>
            <a:ext cx="108585" cy="0"/>
          </a:xfrm>
          <a:custGeom>
            <a:avLst/>
            <a:gdLst/>
            <a:ahLst/>
            <a:cxnLst/>
            <a:rect l="l" t="t" r="r" b="b"/>
            <a:pathLst>
              <a:path w="108585">
                <a:moveTo>
                  <a:pt x="0" y="0"/>
                </a:moveTo>
                <a:lnTo>
                  <a:pt x="108000" y="0"/>
                </a:lnTo>
              </a:path>
            </a:pathLst>
          </a:custGeom>
          <a:ln w="6324">
            <a:solidFill>
              <a:srgbClr val="2237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59994" y="474291"/>
            <a:ext cx="3623310" cy="2543810"/>
            <a:chOff x="359994" y="474291"/>
            <a:chExt cx="3623310" cy="25438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3087" y="474291"/>
              <a:ext cx="2339842" cy="154437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56003" y="2042261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32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71992" y="2042261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32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87994" y="2042261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32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03995" y="2042261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32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19997" y="2042261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32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35999" y="2042261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32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52000" y="2042261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32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67989" y="2042261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32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83991" y="2042261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32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99992" y="2042261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32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15994" y="2042261"/>
              <a:ext cx="108585" cy="0"/>
            </a:xfrm>
            <a:custGeom>
              <a:avLst/>
              <a:gdLst/>
              <a:ahLst/>
              <a:cxnLst/>
              <a:rect l="l" t="t" r="r" b="b"/>
              <a:pathLst>
                <a:path w="108585">
                  <a:moveTo>
                    <a:pt x="0" y="0"/>
                  </a:moveTo>
                  <a:lnTo>
                    <a:pt x="108000" y="0"/>
                  </a:lnTo>
                </a:path>
              </a:pathLst>
            </a:custGeom>
            <a:ln w="632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3087" y="2038790"/>
              <a:ext cx="2339842" cy="96098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9994" y="3014967"/>
              <a:ext cx="2016125" cy="0"/>
            </a:xfrm>
            <a:custGeom>
              <a:avLst/>
              <a:gdLst/>
              <a:ahLst/>
              <a:cxnLst/>
              <a:rect l="l" t="t" r="r" b="b"/>
              <a:pathLst>
                <a:path w="2016125">
                  <a:moveTo>
                    <a:pt x="0" y="0"/>
                  </a:moveTo>
                  <a:lnTo>
                    <a:pt x="2015972" y="0"/>
                  </a:lnTo>
                </a:path>
              </a:pathLst>
            </a:custGeom>
            <a:ln w="5054">
              <a:solidFill>
                <a:srgbClr val="394B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40931" y="3021235"/>
            <a:ext cx="277558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Energy</a:t>
            </a:r>
            <a:r>
              <a:rPr sz="900" spc="229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 </a:t>
            </a:r>
            <a:r>
              <a:rPr sz="900" spc="70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Efficiency</a:t>
            </a:r>
            <a:r>
              <a:rPr sz="900" spc="229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 </a:t>
            </a:r>
            <a:r>
              <a:rPr sz="900" spc="55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across</a:t>
            </a:r>
            <a:r>
              <a:rPr sz="900" spc="229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 </a:t>
            </a:r>
            <a:r>
              <a:rPr sz="900" spc="-35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Programming</a:t>
            </a:r>
            <a:r>
              <a:rPr sz="900" spc="229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 </a:t>
            </a:r>
            <a:r>
              <a:rPr sz="900" spc="-10" dirty="0">
                <a:solidFill>
                  <a:srgbClr val="394B4E"/>
                </a:solidFill>
                <a:latin typeface="Palatino Linotype"/>
                <a:cs typeface="Palatino Linotype"/>
                <a:hlinkClick r:id="rId4"/>
              </a:rPr>
              <a:t>Languages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22" name="object 22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0" y="3234937"/>
              <a:ext cx="3178175" cy="5080"/>
            </a:xfrm>
            <a:custGeom>
              <a:avLst/>
              <a:gdLst/>
              <a:ahLst/>
              <a:cxnLst/>
              <a:rect l="l" t="t" r="r" b="b"/>
              <a:pathLst>
                <a:path w="3178175" h="5080">
                  <a:moveTo>
                    <a:pt x="0" y="5060"/>
                  </a:moveTo>
                  <a:lnTo>
                    <a:pt x="0" y="0"/>
                  </a:lnTo>
                  <a:lnTo>
                    <a:pt x="3177989" y="0"/>
                  </a:lnTo>
                  <a:lnTo>
                    <a:pt x="317798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/>
              <a:t>CO</a:t>
            </a:r>
            <a:r>
              <a:rPr sz="1200" baseline="31250" dirty="0">
                <a:latin typeface="Trebuchet MS"/>
                <a:cs typeface="Trebuchet MS"/>
              </a:rPr>
              <a:t>2</a:t>
            </a:r>
            <a:r>
              <a:rPr sz="1200" spc="127" baseline="31250" dirty="0">
                <a:latin typeface="Trebuchet MS"/>
                <a:cs typeface="Trebuchet MS"/>
              </a:rPr>
              <a:t> </a:t>
            </a:r>
            <a:r>
              <a:rPr sz="1200" spc="-90" dirty="0"/>
              <a:t>Production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6903" y="423635"/>
            <a:ext cx="3240426" cy="249178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59994" y="3006521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0931" y="3012803"/>
            <a:ext cx="443611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The</a:t>
            </a:r>
            <a:r>
              <a:rPr sz="900" spc="28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6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Ecological</a:t>
            </a:r>
            <a:r>
              <a:rPr sz="900" spc="28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Impact</a:t>
            </a:r>
            <a:r>
              <a:rPr sz="900" spc="28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7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of</a:t>
            </a:r>
            <a:r>
              <a:rPr sz="900" spc="28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High-performance</a:t>
            </a:r>
            <a:r>
              <a:rPr sz="900" spc="29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-3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Computing</a:t>
            </a:r>
            <a:r>
              <a:rPr sz="900" spc="28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7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in</a:t>
            </a:r>
            <a:r>
              <a:rPr sz="900" spc="28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Astrophysics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  <a:hlinkClick r:id="rId3"/>
              </a:rPr>
              <a:t>,</a:t>
            </a:r>
            <a:r>
              <a:rPr sz="900" spc="50" dirty="0">
                <a:solidFill>
                  <a:srgbClr val="394B4E"/>
                </a:solidFill>
                <a:latin typeface="Tahoma"/>
                <a:cs typeface="Tahoma"/>
                <a:hlinkClick r:id="rId3"/>
              </a:rPr>
              <a:t> </a:t>
            </a:r>
            <a:r>
              <a:rPr sz="900" spc="-10" dirty="0">
                <a:solidFill>
                  <a:srgbClr val="394B4E"/>
                </a:solidFill>
                <a:latin typeface="Tahoma"/>
                <a:cs typeface="Tahoma"/>
                <a:hlinkClick r:id="rId3"/>
              </a:rPr>
              <a:t>Nature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8" name="object 8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3277870" cy="5080"/>
            </a:xfrm>
            <a:custGeom>
              <a:avLst/>
              <a:gdLst/>
              <a:ahLst/>
              <a:cxnLst/>
              <a:rect l="l" t="t" r="r" b="b"/>
              <a:pathLst>
                <a:path w="3277870" h="5080">
                  <a:moveTo>
                    <a:pt x="0" y="5060"/>
                  </a:moveTo>
                  <a:lnTo>
                    <a:pt x="0" y="0"/>
                  </a:lnTo>
                  <a:lnTo>
                    <a:pt x="3277307" y="0"/>
                  </a:lnTo>
                  <a:lnTo>
                    <a:pt x="327730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50532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dirty="0"/>
              <a:t>USACO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994" y="3006521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8" name="object 8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3277870" cy="5080"/>
            </a:xfrm>
            <a:custGeom>
              <a:avLst/>
              <a:gdLst/>
              <a:ahLst/>
              <a:cxnLst/>
              <a:rect l="l" t="t" r="r" b="b"/>
              <a:pathLst>
                <a:path w="3277870" h="5080">
                  <a:moveTo>
                    <a:pt x="0" y="5060"/>
                  </a:moveTo>
                  <a:lnTo>
                    <a:pt x="0" y="0"/>
                  </a:lnTo>
                  <a:lnTo>
                    <a:pt x="3277307" y="0"/>
                  </a:lnTo>
                  <a:lnTo>
                    <a:pt x="327730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CAD1741-57A9-7C7C-6109-F8B5DD93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1" y="382717"/>
            <a:ext cx="3965689" cy="257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16825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304" y="443222"/>
            <a:ext cx="2669540" cy="898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2450" dirty="0">
                <a:solidFill>
                  <a:srgbClr val="22373A"/>
                </a:solidFill>
                <a:hlinkClick r:id="rId2" action="ppaction://hlinksldjump"/>
              </a:rPr>
              <a:t>A</a:t>
            </a:r>
            <a:r>
              <a:rPr sz="2450" spc="-10" dirty="0">
                <a:solidFill>
                  <a:srgbClr val="22373A"/>
                </a:solidFill>
                <a:hlinkClick r:id="rId2" action="ppaction://hlinksldjump"/>
              </a:rPr>
              <a:t> </a:t>
            </a:r>
            <a:r>
              <a:rPr sz="2450" spc="-175" dirty="0">
                <a:solidFill>
                  <a:srgbClr val="22373A"/>
                </a:solidFill>
                <a:hlinkClick r:id="rId2" action="ppaction://hlinksldjump"/>
              </a:rPr>
              <a:t>Little</a:t>
            </a:r>
            <a:r>
              <a:rPr sz="2450" spc="10" dirty="0">
                <a:solidFill>
                  <a:srgbClr val="22373A"/>
                </a:solidFill>
                <a:hlinkClick r:id="rId2" action="ppaction://hlinksldjump"/>
              </a:rPr>
              <a:t> </a:t>
            </a:r>
            <a:r>
              <a:rPr sz="2450" spc="-225" dirty="0">
                <a:solidFill>
                  <a:srgbClr val="22373A"/>
                </a:solidFill>
                <a:hlinkClick r:id="rId2" action="ppaction://hlinksldjump"/>
              </a:rPr>
              <a:t>History</a:t>
            </a:r>
            <a:r>
              <a:rPr sz="2450" spc="20" dirty="0">
                <a:solidFill>
                  <a:srgbClr val="22373A"/>
                </a:solidFill>
                <a:hlinkClick r:id="rId2" action="ppaction://hlinksldjump"/>
              </a:rPr>
              <a:t> </a:t>
            </a:r>
            <a:r>
              <a:rPr sz="2450" spc="-155" dirty="0">
                <a:solidFill>
                  <a:srgbClr val="22373A"/>
                </a:solidFill>
                <a:hlinkClick r:id="rId2" action="ppaction://hlinksldjump"/>
              </a:rPr>
              <a:t>of</a:t>
            </a:r>
            <a:r>
              <a:rPr sz="2450" spc="-155" dirty="0">
                <a:solidFill>
                  <a:srgbClr val="22373A"/>
                </a:solidFill>
              </a:rPr>
              <a:t> </a:t>
            </a:r>
            <a:r>
              <a:rPr sz="2450" spc="245" dirty="0">
                <a:solidFill>
                  <a:srgbClr val="22373A"/>
                </a:solidFill>
                <a:hlinkClick r:id="rId2" action="ppaction://hlinksldjump"/>
              </a:rPr>
              <a:t>C/C++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1343304" y="1316245"/>
            <a:ext cx="1968500" cy="898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2450" spc="-240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Programming</a:t>
            </a:r>
            <a:r>
              <a:rPr sz="2450" spc="-2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2450" spc="-310" dirty="0">
                <a:solidFill>
                  <a:srgbClr val="22373A"/>
                </a:solidFill>
                <a:latin typeface="Arial Black"/>
                <a:cs typeface="Arial Black"/>
                <a:hlinkClick r:id="rId2" action="ppaction://hlinksldjump"/>
              </a:rPr>
              <a:t>Language</a:t>
            </a:r>
            <a:endParaRPr sz="245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56004" y="2426176"/>
            <a:ext cx="3048635" cy="5080"/>
            <a:chOff x="1356004" y="2426176"/>
            <a:chExt cx="3048635" cy="5080"/>
          </a:xfrm>
        </p:grpSpPr>
        <p:sp>
          <p:nvSpPr>
            <p:cNvPr id="5" name="object 5"/>
            <p:cNvSpPr/>
            <p:nvPr/>
          </p:nvSpPr>
          <p:spPr>
            <a:xfrm>
              <a:off x="1356004" y="2426176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56004" y="2426176"/>
              <a:ext cx="473075" cy="5080"/>
            </a:xfrm>
            <a:custGeom>
              <a:avLst/>
              <a:gdLst/>
              <a:ahLst/>
              <a:cxnLst/>
              <a:rect l="l" t="t" r="r" b="b"/>
              <a:pathLst>
                <a:path w="473075" h="5080">
                  <a:moveTo>
                    <a:pt x="0" y="5060"/>
                  </a:moveTo>
                  <a:lnTo>
                    <a:pt x="0" y="0"/>
                  </a:lnTo>
                  <a:lnTo>
                    <a:pt x="472953" y="0"/>
                  </a:lnTo>
                  <a:lnTo>
                    <a:pt x="47295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304" y="1156752"/>
            <a:ext cx="244919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270" dirty="0">
                <a:solidFill>
                  <a:srgbClr val="22373A"/>
                </a:solidFill>
                <a:hlinkClick r:id="rId2" action="ppaction://hlinksldjump"/>
              </a:rPr>
              <a:t>C++</a:t>
            </a:r>
            <a:r>
              <a:rPr sz="2450" spc="90" dirty="0">
                <a:solidFill>
                  <a:srgbClr val="22373A"/>
                </a:solidFill>
                <a:hlinkClick r:id="rId2" action="ppaction://hlinksldjump"/>
              </a:rPr>
              <a:t> </a:t>
            </a:r>
            <a:r>
              <a:rPr sz="2450" spc="-265" dirty="0">
                <a:solidFill>
                  <a:srgbClr val="22373A"/>
                </a:solidFill>
                <a:hlinkClick r:id="rId2" action="ppaction://hlinksldjump"/>
              </a:rPr>
              <a:t>Philosophy</a:t>
            </a:r>
            <a:endParaRPr sz="2450"/>
          </a:p>
        </p:txBody>
      </p:sp>
      <p:grpSp>
        <p:nvGrpSpPr>
          <p:cNvPr id="3" name="object 3"/>
          <p:cNvGrpSpPr/>
          <p:nvPr/>
        </p:nvGrpSpPr>
        <p:grpSpPr>
          <a:xfrm>
            <a:off x="1356004" y="1771414"/>
            <a:ext cx="3048635" cy="5080"/>
            <a:chOff x="1356004" y="1771414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1356004" y="1771414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6004" y="1771414"/>
              <a:ext cx="1734820" cy="5080"/>
            </a:xfrm>
            <a:custGeom>
              <a:avLst/>
              <a:gdLst/>
              <a:ahLst/>
              <a:cxnLst/>
              <a:rect l="l" t="t" r="r" b="b"/>
              <a:pathLst>
                <a:path w="1734820" h="5080">
                  <a:moveTo>
                    <a:pt x="0" y="5060"/>
                  </a:moveTo>
                  <a:lnTo>
                    <a:pt x="0" y="0"/>
                  </a:lnTo>
                  <a:lnTo>
                    <a:pt x="1734241" y="0"/>
                  </a:lnTo>
                  <a:lnTo>
                    <a:pt x="173424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10" dirty="0"/>
              <a:t>C++</a:t>
            </a:r>
            <a:r>
              <a:rPr sz="1200" spc="70" dirty="0"/>
              <a:t> </a:t>
            </a:r>
            <a:r>
              <a:rPr sz="1200" spc="-140" dirty="0"/>
              <a:t>Philosophy</a:t>
            </a:r>
            <a:r>
              <a:rPr sz="1200" spc="75" dirty="0"/>
              <a:t> </a:t>
            </a:r>
            <a:r>
              <a:rPr sz="1200" dirty="0"/>
              <a:t>-</a:t>
            </a:r>
            <a:r>
              <a:rPr sz="1200" spc="75" dirty="0"/>
              <a:t> </a:t>
            </a:r>
            <a:r>
              <a:rPr sz="1200" spc="-135" dirty="0"/>
              <a:t>Performance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751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1/3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294" y="478012"/>
            <a:ext cx="5066030" cy="25539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Do</a:t>
            </a:r>
            <a:r>
              <a:rPr sz="14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not</a:t>
            </a:r>
            <a:r>
              <a:rPr sz="14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22373A"/>
                </a:solidFill>
                <a:latin typeface="Arial"/>
                <a:cs typeface="Arial"/>
              </a:rPr>
              <a:t>sacrifice</a:t>
            </a:r>
            <a:r>
              <a:rPr sz="14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b="1" i="1" dirty="0">
                <a:solidFill>
                  <a:srgbClr val="22373A"/>
                </a:solidFill>
                <a:latin typeface="Gill Sans MT"/>
                <a:cs typeface="Gill Sans MT"/>
              </a:rPr>
              <a:t>performance</a:t>
            </a:r>
            <a:r>
              <a:rPr sz="1400" b="1" i="1" spc="2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except</a:t>
            </a:r>
            <a:r>
              <a:rPr sz="14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14" dirty="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sz="14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4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last</a:t>
            </a:r>
            <a:r>
              <a:rPr sz="14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resort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400" spc="-114" dirty="0">
                <a:solidFill>
                  <a:srgbClr val="22373A"/>
                </a:solidFill>
                <a:latin typeface="Arial Black"/>
                <a:cs typeface="Arial Black"/>
              </a:rPr>
              <a:t>Zero</a:t>
            </a:r>
            <a:r>
              <a:rPr sz="1400" spc="7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40" dirty="0">
                <a:solidFill>
                  <a:srgbClr val="22373A"/>
                </a:solidFill>
                <a:latin typeface="Arial Black"/>
                <a:cs typeface="Arial Black"/>
              </a:rPr>
              <a:t>Overhead</a:t>
            </a:r>
            <a:r>
              <a:rPr sz="1400" spc="7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40" dirty="0">
                <a:solidFill>
                  <a:srgbClr val="22373A"/>
                </a:solidFill>
                <a:latin typeface="Arial Black"/>
                <a:cs typeface="Arial Black"/>
              </a:rPr>
              <a:t>Principle</a:t>
            </a:r>
            <a:r>
              <a:rPr sz="1400" spc="1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25" dirty="0">
                <a:solidFill>
                  <a:srgbClr val="22373A"/>
                </a:solidFill>
                <a:latin typeface="Gill Sans MT"/>
                <a:cs typeface="Gill Sans MT"/>
              </a:rPr>
              <a:t>(zero-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cost</a:t>
            </a:r>
            <a:r>
              <a:rPr sz="1400" spc="9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spc="-10" dirty="0">
                <a:solidFill>
                  <a:srgbClr val="22373A"/>
                </a:solidFill>
                <a:latin typeface="Gill Sans MT"/>
                <a:cs typeface="Gill Sans MT"/>
              </a:rPr>
              <a:t>abstraction)</a:t>
            </a:r>
            <a:endParaRPr sz="1400">
              <a:latin typeface="Gill Sans MT"/>
              <a:cs typeface="Gill Sans MT"/>
            </a:endParaRPr>
          </a:p>
          <a:p>
            <a:pPr marL="289560" marR="281940" indent="267335" algn="just">
              <a:lnSpc>
                <a:spcPct val="122800"/>
              </a:lnSpc>
              <a:spcBef>
                <a:spcPts val="685"/>
              </a:spcBef>
            </a:pPr>
            <a:r>
              <a:rPr sz="1400" i="1" spc="105" dirty="0">
                <a:solidFill>
                  <a:srgbClr val="22373A"/>
                </a:solidFill>
                <a:latin typeface="Arial"/>
                <a:cs typeface="Arial"/>
              </a:rPr>
              <a:t>“it</a:t>
            </a:r>
            <a:r>
              <a:rPr sz="14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basically</a:t>
            </a:r>
            <a:r>
              <a:rPr sz="14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25" dirty="0">
                <a:solidFill>
                  <a:srgbClr val="22373A"/>
                </a:solidFill>
                <a:latin typeface="Arial"/>
                <a:cs typeface="Arial"/>
              </a:rPr>
              <a:t>says</a:t>
            </a:r>
            <a:r>
              <a:rPr sz="14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if</a:t>
            </a:r>
            <a:r>
              <a:rPr sz="14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14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75" dirty="0">
                <a:solidFill>
                  <a:srgbClr val="22373A"/>
                </a:solidFill>
                <a:latin typeface="Arial"/>
                <a:cs typeface="Arial"/>
              </a:rPr>
              <a:t>have</a:t>
            </a:r>
            <a:r>
              <a:rPr sz="14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sz="14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35" dirty="0">
                <a:solidFill>
                  <a:srgbClr val="22373A"/>
                </a:solidFill>
                <a:latin typeface="Arial"/>
                <a:cs typeface="Arial"/>
              </a:rPr>
              <a:t>abstraction</a:t>
            </a:r>
            <a:r>
              <a:rPr sz="14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65" dirty="0">
                <a:solidFill>
                  <a:srgbClr val="22373A"/>
                </a:solidFill>
                <a:latin typeface="Arial"/>
                <a:cs typeface="Arial"/>
              </a:rPr>
              <a:t>it</a:t>
            </a:r>
            <a:r>
              <a:rPr sz="14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60" dirty="0">
                <a:solidFill>
                  <a:srgbClr val="22373A"/>
                </a:solidFill>
                <a:latin typeface="Arial"/>
                <a:cs typeface="Arial"/>
              </a:rPr>
              <a:t>should</a:t>
            </a:r>
            <a:r>
              <a:rPr sz="14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22373A"/>
                </a:solidFill>
                <a:latin typeface="Arial"/>
                <a:cs typeface="Arial"/>
              </a:rPr>
              <a:t>not </a:t>
            </a:r>
            <a:r>
              <a:rPr sz="1400" i="1" spc="-35" dirty="0">
                <a:solidFill>
                  <a:srgbClr val="22373A"/>
                </a:solidFill>
                <a:latin typeface="Arial"/>
                <a:cs typeface="Arial"/>
              </a:rPr>
              <a:t>cost</a:t>
            </a:r>
            <a:r>
              <a:rPr sz="14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0" dirty="0">
                <a:solidFill>
                  <a:srgbClr val="22373A"/>
                </a:solidFill>
                <a:latin typeface="Arial"/>
                <a:cs typeface="Arial"/>
              </a:rPr>
              <a:t>anything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85" dirty="0">
                <a:solidFill>
                  <a:srgbClr val="22373A"/>
                </a:solidFill>
                <a:latin typeface="Arial"/>
                <a:cs typeface="Arial"/>
              </a:rPr>
              <a:t>compared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write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equivalent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85" dirty="0">
                <a:solidFill>
                  <a:srgbClr val="22373A"/>
                </a:solidFill>
                <a:latin typeface="Arial"/>
                <a:cs typeface="Arial"/>
              </a:rPr>
              <a:t>code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at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22373A"/>
                </a:solidFill>
                <a:latin typeface="Arial"/>
                <a:cs typeface="Arial"/>
              </a:rPr>
              <a:t>lower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level”</a:t>
            </a:r>
            <a:endParaRPr sz="1400">
              <a:latin typeface="Arial"/>
              <a:cs typeface="Arial"/>
            </a:endParaRPr>
          </a:p>
          <a:p>
            <a:pPr marL="556895" algn="just">
              <a:lnSpc>
                <a:spcPct val="100000"/>
              </a:lnSpc>
              <a:spcBef>
                <a:spcPts val="15"/>
              </a:spcBef>
            </a:pP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“so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sz="14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80" dirty="0">
                <a:solidFill>
                  <a:srgbClr val="22373A"/>
                </a:solidFill>
                <a:latin typeface="Arial"/>
                <a:cs typeface="Arial"/>
              </a:rPr>
              <a:t>have</a:t>
            </a:r>
            <a:r>
              <a:rPr sz="14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14" dirty="0">
                <a:solidFill>
                  <a:srgbClr val="22373A"/>
                </a:solidFill>
                <a:latin typeface="Arial"/>
                <a:cs typeface="Arial"/>
              </a:rPr>
              <a:t>say</a:t>
            </a:r>
            <a:r>
              <a:rPr sz="14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4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matrix</a:t>
            </a:r>
            <a:r>
              <a:rPr sz="14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multiply</a:t>
            </a:r>
            <a:r>
              <a:rPr sz="14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65" dirty="0">
                <a:solidFill>
                  <a:srgbClr val="22373A"/>
                </a:solidFill>
                <a:latin typeface="Arial"/>
                <a:cs typeface="Arial"/>
              </a:rPr>
              <a:t>it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should</a:t>
            </a:r>
            <a:r>
              <a:rPr sz="14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be</a:t>
            </a:r>
            <a:r>
              <a:rPr sz="14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written</a:t>
            </a:r>
            <a:r>
              <a:rPr sz="14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289560" marR="282575" algn="just">
              <a:lnSpc>
                <a:spcPct val="122700"/>
              </a:lnSpc>
            </a:pPr>
            <a:r>
              <a:rPr sz="1400" i="1" spc="-80" dirty="0">
                <a:solidFill>
                  <a:srgbClr val="22373A"/>
                </a:solidFill>
                <a:latin typeface="Arial"/>
                <a:cs typeface="Arial"/>
              </a:rPr>
              <a:t>such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400" i="1" spc="-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0" dirty="0">
                <a:solidFill>
                  <a:srgbClr val="22373A"/>
                </a:solidFill>
                <a:latin typeface="Arial"/>
                <a:cs typeface="Arial"/>
              </a:rPr>
              <a:t>way</a:t>
            </a:r>
            <a:r>
              <a:rPr sz="14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that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75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22373A"/>
                </a:solidFill>
                <a:latin typeface="Arial"/>
                <a:cs typeface="Arial"/>
              </a:rPr>
              <a:t>could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not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22373A"/>
                </a:solidFill>
                <a:latin typeface="Arial"/>
                <a:cs typeface="Arial"/>
              </a:rPr>
              <a:t>drop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60" dirty="0">
                <a:solidFill>
                  <a:srgbClr val="22373A"/>
                </a:solidFill>
                <a:latin typeface="Arial"/>
                <a:cs typeface="Arial"/>
              </a:rPr>
              <a:t>level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35" dirty="0">
                <a:solidFill>
                  <a:srgbClr val="22373A"/>
                </a:solidFill>
                <a:latin typeface="Arial"/>
                <a:cs typeface="Arial"/>
              </a:rPr>
              <a:t>abstrac-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tion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10" dirty="0">
                <a:solidFill>
                  <a:srgbClr val="22373A"/>
                </a:solidFill>
                <a:latin typeface="Arial"/>
                <a:cs typeface="Arial"/>
              </a:rPr>
              <a:t>use</a:t>
            </a:r>
            <a:r>
              <a:rPr sz="14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75" dirty="0">
                <a:solidFill>
                  <a:srgbClr val="22373A"/>
                </a:solidFill>
                <a:latin typeface="Arial"/>
                <a:cs typeface="Arial"/>
              </a:rPr>
              <a:t>arrays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35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35" dirty="0">
                <a:solidFill>
                  <a:srgbClr val="22373A"/>
                </a:solidFill>
                <a:latin typeface="Arial"/>
                <a:cs typeface="Arial"/>
              </a:rPr>
              <a:t>pointers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65" dirty="0">
                <a:solidFill>
                  <a:srgbClr val="22373A"/>
                </a:solidFill>
                <a:latin typeface="Arial"/>
                <a:cs typeface="Arial"/>
              </a:rPr>
              <a:t>such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run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faster”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810"/>
              </a:spcBef>
            </a:pPr>
            <a:r>
              <a:rPr sz="1400" spc="-125" dirty="0">
                <a:solidFill>
                  <a:srgbClr val="22373A"/>
                </a:solidFill>
                <a:latin typeface="Arial Black"/>
                <a:cs typeface="Arial Black"/>
              </a:rPr>
              <a:t>Bjarne</a:t>
            </a:r>
            <a:r>
              <a:rPr sz="14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25" dirty="0">
                <a:solidFill>
                  <a:srgbClr val="22373A"/>
                </a:solidFill>
                <a:latin typeface="Arial Black"/>
                <a:cs typeface="Arial Black"/>
              </a:rPr>
              <a:t>Stroustrup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7" name="object 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3376929" cy="5080"/>
            </a:xfrm>
            <a:custGeom>
              <a:avLst/>
              <a:gdLst/>
              <a:ahLst/>
              <a:cxnLst/>
              <a:rect l="l" t="t" r="r" b="b"/>
              <a:pathLst>
                <a:path w="3376929" h="5080">
                  <a:moveTo>
                    <a:pt x="0" y="5060"/>
                  </a:moveTo>
                  <a:lnTo>
                    <a:pt x="0" y="0"/>
                  </a:lnTo>
                  <a:lnTo>
                    <a:pt x="3376625" y="0"/>
                  </a:lnTo>
                  <a:lnTo>
                    <a:pt x="337662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9202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10" dirty="0"/>
              <a:t>C++</a:t>
            </a:r>
            <a:r>
              <a:rPr sz="1200" spc="70" dirty="0"/>
              <a:t> </a:t>
            </a:r>
            <a:r>
              <a:rPr sz="1200" spc="-140" dirty="0"/>
              <a:t>Philosophy</a:t>
            </a:r>
            <a:r>
              <a:rPr sz="1200" spc="70" dirty="0"/>
              <a:t> </a:t>
            </a:r>
            <a:r>
              <a:rPr sz="1200" dirty="0"/>
              <a:t>-</a:t>
            </a:r>
            <a:r>
              <a:rPr sz="1200" spc="70" dirty="0"/>
              <a:t> </a:t>
            </a:r>
            <a:r>
              <a:rPr sz="1200" spc="-140" dirty="0"/>
              <a:t>Type</a:t>
            </a:r>
            <a:r>
              <a:rPr sz="1200" spc="70" dirty="0"/>
              <a:t> </a:t>
            </a:r>
            <a:r>
              <a:rPr sz="1200" spc="-105" dirty="0"/>
              <a:t>Safety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523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2/3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294" y="478012"/>
            <a:ext cx="5006340" cy="2672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i="1" spc="-55" dirty="0">
                <a:solidFill>
                  <a:srgbClr val="22373A"/>
                </a:solidFill>
                <a:latin typeface="Arial"/>
                <a:cs typeface="Arial"/>
              </a:rPr>
              <a:t>Enforce</a:t>
            </a:r>
            <a:r>
              <a:rPr sz="1400" i="1" spc="1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b="1" i="1" dirty="0">
                <a:solidFill>
                  <a:srgbClr val="22373A"/>
                </a:solidFill>
                <a:latin typeface="Gill Sans MT"/>
                <a:cs typeface="Gill Sans MT"/>
              </a:rPr>
              <a:t>safety</a:t>
            </a:r>
            <a:r>
              <a:rPr sz="1400" b="1" i="1" spc="1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b="1" i="1" dirty="0">
                <a:solidFill>
                  <a:srgbClr val="22373A"/>
                </a:solidFill>
                <a:latin typeface="Gill Sans MT"/>
                <a:cs typeface="Gill Sans MT"/>
              </a:rPr>
              <a:t>at</a:t>
            </a:r>
            <a:r>
              <a:rPr sz="1400" b="1" i="1" spc="1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b="1" i="1" dirty="0">
                <a:solidFill>
                  <a:srgbClr val="22373A"/>
                </a:solidFill>
                <a:latin typeface="Gill Sans MT"/>
                <a:cs typeface="Gill Sans MT"/>
              </a:rPr>
              <a:t>compile</a:t>
            </a:r>
            <a:r>
              <a:rPr sz="1400" b="1" i="1" spc="17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b="1" i="1" dirty="0">
                <a:solidFill>
                  <a:srgbClr val="22373A"/>
                </a:solidFill>
                <a:latin typeface="Gill Sans MT"/>
                <a:cs typeface="Gill Sans MT"/>
              </a:rPr>
              <a:t>time</a:t>
            </a:r>
            <a:r>
              <a:rPr sz="1400" b="1" i="1" spc="12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i="1" spc="-85" dirty="0">
                <a:solidFill>
                  <a:srgbClr val="22373A"/>
                </a:solidFill>
                <a:latin typeface="Arial"/>
                <a:cs typeface="Arial"/>
              </a:rPr>
              <a:t>whenever</a:t>
            </a:r>
            <a:r>
              <a:rPr sz="1400" i="1" spc="114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possible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25"/>
              </a:spcBef>
            </a:pPr>
            <a:r>
              <a:rPr sz="1400" spc="-135" dirty="0">
                <a:solidFill>
                  <a:srgbClr val="22373A"/>
                </a:solidFill>
                <a:latin typeface="Arial Black"/>
                <a:cs typeface="Arial Black"/>
              </a:rPr>
              <a:t>Statically</a:t>
            </a:r>
            <a:r>
              <a:rPr sz="14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25" dirty="0">
                <a:solidFill>
                  <a:srgbClr val="22373A"/>
                </a:solidFill>
                <a:latin typeface="Arial Black"/>
                <a:cs typeface="Arial Black"/>
              </a:rPr>
              <a:t>Typed</a:t>
            </a:r>
            <a:r>
              <a:rPr sz="14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35" dirty="0">
                <a:solidFill>
                  <a:srgbClr val="22373A"/>
                </a:solidFill>
                <a:latin typeface="Arial Black"/>
                <a:cs typeface="Arial Black"/>
              </a:rPr>
              <a:t>Language</a:t>
            </a:r>
            <a:endParaRPr sz="1400">
              <a:latin typeface="Arial Black"/>
              <a:cs typeface="Arial Black"/>
            </a:endParaRPr>
          </a:p>
          <a:p>
            <a:pPr marL="289560" marR="222885" indent="267335" algn="just">
              <a:lnSpc>
                <a:spcPct val="122800"/>
              </a:lnSpc>
              <a:spcBef>
                <a:spcPts val="405"/>
              </a:spcBef>
            </a:pP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“The</a:t>
            </a:r>
            <a:r>
              <a:rPr sz="1400" i="1" spc="1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135" dirty="0">
                <a:solidFill>
                  <a:srgbClr val="22373A"/>
                </a:solidFill>
                <a:latin typeface="Arial"/>
                <a:cs typeface="Arial"/>
              </a:rPr>
              <a:t>C++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compiler</a:t>
            </a:r>
            <a:r>
              <a:rPr sz="1400" i="1" spc="1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30" dirty="0">
                <a:solidFill>
                  <a:srgbClr val="22373A"/>
                </a:solidFill>
                <a:latin typeface="Arial"/>
                <a:cs typeface="Arial"/>
              </a:rPr>
              <a:t>provides</a:t>
            </a:r>
            <a:r>
              <a:rPr sz="1400" i="1" spc="1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type</a:t>
            </a:r>
            <a:r>
              <a:rPr sz="1400" i="1" spc="1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safety</a:t>
            </a:r>
            <a:r>
              <a:rPr sz="1400" i="1" spc="1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00" i="1" spc="1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catches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many</a:t>
            </a:r>
            <a:r>
              <a:rPr sz="1400" i="1" spc="8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bugs</a:t>
            </a:r>
            <a:r>
              <a:rPr sz="1400" i="1" spc="8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at</a:t>
            </a:r>
            <a:r>
              <a:rPr sz="1400" i="1" spc="8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compile</a:t>
            </a:r>
            <a:r>
              <a:rPr sz="1400" i="1" spc="8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time</a:t>
            </a:r>
            <a:r>
              <a:rPr sz="1400" i="1" spc="8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instead</a:t>
            </a:r>
            <a:r>
              <a:rPr sz="1400" i="1" spc="8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00" i="1" spc="8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run</a:t>
            </a:r>
            <a:r>
              <a:rPr sz="1400" i="1" spc="8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time</a:t>
            </a:r>
            <a:r>
              <a:rPr sz="1400" i="1" spc="8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(a</a:t>
            </a:r>
            <a:r>
              <a:rPr sz="1400" i="1" spc="8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critical </a:t>
            </a:r>
            <a:r>
              <a:rPr sz="1400" i="1" spc="-45" dirty="0">
                <a:solidFill>
                  <a:srgbClr val="22373A"/>
                </a:solidFill>
                <a:latin typeface="Arial"/>
                <a:cs typeface="Arial"/>
              </a:rPr>
              <a:t>consideration</a:t>
            </a:r>
            <a:r>
              <a:rPr sz="14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for </a:t>
            </a:r>
            <a:r>
              <a:rPr sz="1400" i="1" spc="-55" dirty="0">
                <a:solidFill>
                  <a:srgbClr val="22373A"/>
                </a:solidFill>
                <a:latin typeface="Arial"/>
                <a:cs typeface="Arial"/>
              </a:rPr>
              <a:t>many</a:t>
            </a:r>
            <a:r>
              <a:rPr sz="14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commercial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applications.)”</a:t>
            </a:r>
            <a:endParaRPr sz="1400">
              <a:latin typeface="Arial"/>
              <a:cs typeface="Arial"/>
            </a:endParaRPr>
          </a:p>
          <a:p>
            <a:pPr marL="3028950">
              <a:lnSpc>
                <a:spcPct val="100000"/>
              </a:lnSpc>
              <a:spcBef>
                <a:spcPts val="690"/>
              </a:spcBef>
            </a:pPr>
            <a:r>
              <a:rPr sz="1100" spc="-2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www.python.org/doc/FAQ.html</a:t>
            </a:r>
            <a:endParaRPr sz="11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50">
              <a:latin typeface="Palatino Linotype"/>
              <a:cs typeface="Palatino Linotype"/>
            </a:endParaRPr>
          </a:p>
          <a:p>
            <a:pPr marL="289560" indent="-185420">
              <a:lnSpc>
                <a:spcPct val="100000"/>
              </a:lnSpc>
              <a:buChar char="•"/>
              <a:tabLst>
                <a:tab pos="290195" algn="l"/>
              </a:tabLst>
            </a:pP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The</a:t>
            </a:r>
            <a:r>
              <a:rPr sz="1200" spc="-2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i="1" spc="-30" dirty="0">
                <a:solidFill>
                  <a:srgbClr val="22373A"/>
                </a:solidFill>
                <a:latin typeface="Arial"/>
                <a:cs typeface="Arial"/>
              </a:rPr>
              <a:t>type</a:t>
            </a:r>
            <a:r>
              <a:rPr sz="1200" i="1" spc="-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2373A"/>
                </a:solidFill>
                <a:latin typeface="Arial"/>
                <a:cs typeface="Arial"/>
              </a:rPr>
              <a:t>annotation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makes</a:t>
            </a:r>
            <a:r>
              <a:rPr sz="1200" spc="-1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the</a:t>
            </a:r>
            <a:r>
              <a:rPr sz="1200" spc="-2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code</a:t>
            </a:r>
            <a:r>
              <a:rPr sz="1200" spc="-1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40" dirty="0">
                <a:solidFill>
                  <a:srgbClr val="22373A"/>
                </a:solidFill>
                <a:latin typeface="Gill Sans MT"/>
                <a:cs typeface="Gill Sans MT"/>
              </a:rPr>
              <a:t>more</a:t>
            </a:r>
            <a:r>
              <a:rPr sz="1200" spc="-1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readable</a:t>
            </a:r>
            <a:endParaRPr sz="1200">
              <a:latin typeface="Gill Sans MT"/>
              <a:cs typeface="Gill Sans MT"/>
            </a:endParaRPr>
          </a:p>
          <a:p>
            <a:pPr marL="289560" indent="-185420">
              <a:lnSpc>
                <a:spcPct val="100000"/>
              </a:lnSpc>
              <a:spcBef>
                <a:spcPts val="865"/>
              </a:spcBef>
              <a:buChar char="•"/>
              <a:tabLst>
                <a:tab pos="290195" algn="l"/>
              </a:tabLst>
            </a:pP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Promote </a:t>
            </a:r>
            <a:r>
              <a:rPr sz="1200" spc="-20" dirty="0">
                <a:solidFill>
                  <a:srgbClr val="22373A"/>
                </a:solidFill>
                <a:latin typeface="Gill Sans MT"/>
                <a:cs typeface="Gill Sans MT"/>
              </a:rPr>
              <a:t>compiler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optimizations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and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 runtime</a:t>
            </a:r>
            <a:r>
              <a:rPr sz="1200" spc="-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efficiency</a:t>
            </a:r>
            <a:endParaRPr sz="1200">
              <a:latin typeface="Gill Sans MT"/>
              <a:cs typeface="Gill Sans MT"/>
            </a:endParaRPr>
          </a:p>
          <a:p>
            <a:pPr marL="289560" indent="-185420">
              <a:lnSpc>
                <a:spcPct val="100000"/>
              </a:lnSpc>
              <a:spcBef>
                <a:spcPts val="860"/>
              </a:spcBef>
              <a:buChar char="•"/>
              <a:tabLst>
                <a:tab pos="290195" algn="l"/>
              </a:tabLst>
            </a:pPr>
            <a:r>
              <a:rPr sz="1200" spc="-20" dirty="0">
                <a:solidFill>
                  <a:srgbClr val="22373A"/>
                </a:solidFill>
                <a:latin typeface="Gill Sans MT"/>
                <a:cs typeface="Gill Sans MT"/>
              </a:rPr>
              <a:t>Allow</a:t>
            </a:r>
            <a:r>
              <a:rPr sz="1200" spc="-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20" dirty="0">
                <a:solidFill>
                  <a:srgbClr val="22373A"/>
                </a:solidFill>
                <a:latin typeface="Gill Sans MT"/>
                <a:cs typeface="Gill Sans MT"/>
              </a:rPr>
              <a:t>users</a:t>
            </a:r>
            <a:r>
              <a:rPr sz="1200" spc="-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to</a:t>
            </a:r>
            <a:r>
              <a:rPr sz="1200" spc="-2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define</a:t>
            </a:r>
            <a:r>
              <a:rPr sz="1200" spc="-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their</a:t>
            </a:r>
            <a:r>
              <a:rPr sz="1200" spc="-2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35" dirty="0">
                <a:solidFill>
                  <a:srgbClr val="22373A"/>
                </a:solidFill>
                <a:latin typeface="Gill Sans MT"/>
                <a:cs typeface="Gill Sans MT"/>
              </a:rPr>
              <a:t>own</a:t>
            </a:r>
            <a:r>
              <a:rPr sz="1200" spc="-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dirty="0">
                <a:solidFill>
                  <a:srgbClr val="22373A"/>
                </a:solidFill>
                <a:latin typeface="Gill Sans MT"/>
                <a:cs typeface="Gill Sans MT"/>
              </a:rPr>
              <a:t>type</a:t>
            </a:r>
            <a:r>
              <a:rPr sz="1200" spc="-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200" spc="-10" dirty="0">
                <a:solidFill>
                  <a:srgbClr val="22373A"/>
                </a:solidFill>
                <a:latin typeface="Gill Sans MT"/>
                <a:cs typeface="Gill Sans MT"/>
              </a:rPr>
              <a:t>system</a:t>
            </a:r>
            <a:endParaRPr sz="1200">
              <a:latin typeface="Gill Sans MT"/>
              <a:cs typeface="Gill Sans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7" name="object 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3475990" cy="5080"/>
            </a:xfrm>
            <a:custGeom>
              <a:avLst/>
              <a:gdLst/>
              <a:ahLst/>
              <a:cxnLst/>
              <a:rect l="l" t="t" r="r" b="b"/>
              <a:pathLst>
                <a:path w="3475990" h="5080">
                  <a:moveTo>
                    <a:pt x="0" y="5060"/>
                  </a:moveTo>
                  <a:lnTo>
                    <a:pt x="0" y="0"/>
                  </a:lnTo>
                  <a:lnTo>
                    <a:pt x="3475942" y="0"/>
                  </a:lnTo>
                  <a:lnTo>
                    <a:pt x="347594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10" dirty="0"/>
              <a:t>C++</a:t>
            </a:r>
            <a:r>
              <a:rPr sz="1200" spc="45" dirty="0"/>
              <a:t> </a:t>
            </a:r>
            <a:r>
              <a:rPr sz="1200" spc="-125" dirty="0"/>
              <a:t>Philosophy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584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3/3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6356" y="441061"/>
            <a:ext cx="4839970" cy="22764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0345" marR="5080" indent="-208279">
              <a:lnSpc>
                <a:spcPct val="122800"/>
              </a:lnSpc>
              <a:spcBef>
                <a:spcPts val="90"/>
              </a:spcBef>
              <a:buFont typeface="Gill Sans MT"/>
              <a:buChar char="•"/>
              <a:tabLst>
                <a:tab pos="220979" algn="l"/>
              </a:tabLst>
            </a:pPr>
            <a:r>
              <a:rPr sz="1400" spc="-135" dirty="0">
                <a:solidFill>
                  <a:srgbClr val="22373A"/>
                </a:solidFill>
                <a:latin typeface="Arial Black"/>
                <a:cs typeface="Arial Black"/>
              </a:rPr>
              <a:t>Programming</a:t>
            </a:r>
            <a:r>
              <a:rPr sz="1400" spc="1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75" dirty="0">
                <a:solidFill>
                  <a:srgbClr val="22373A"/>
                </a:solidFill>
                <a:latin typeface="Arial Black"/>
                <a:cs typeface="Arial Black"/>
              </a:rPr>
              <a:t>model</a:t>
            </a:r>
            <a:r>
              <a:rPr sz="1400" spc="-75" dirty="0">
                <a:solidFill>
                  <a:srgbClr val="22373A"/>
                </a:solidFill>
                <a:latin typeface="Gill Sans MT"/>
                <a:cs typeface="Gill Sans MT"/>
              </a:rPr>
              <a:t>:</a:t>
            </a:r>
            <a:r>
              <a:rPr sz="1400" spc="14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i="1" spc="-35" dirty="0">
                <a:solidFill>
                  <a:srgbClr val="22373A"/>
                </a:solidFill>
                <a:latin typeface="Arial"/>
                <a:cs typeface="Arial"/>
              </a:rPr>
              <a:t>compartmentalization</a:t>
            </a:r>
            <a:r>
              <a:rPr sz="1400" spc="-35" dirty="0">
                <a:solidFill>
                  <a:srgbClr val="22373A"/>
                </a:solidFill>
                <a:latin typeface="Gill Sans MT"/>
                <a:cs typeface="Gill Sans MT"/>
              </a:rPr>
              <a:t>,</a:t>
            </a:r>
            <a:r>
              <a:rPr sz="1400" spc="2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only</a:t>
            </a:r>
            <a:r>
              <a:rPr sz="1400" spc="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spc="-25" dirty="0">
                <a:solidFill>
                  <a:srgbClr val="22373A"/>
                </a:solidFill>
                <a:latin typeface="Gill Sans MT"/>
                <a:cs typeface="Gill Sans MT"/>
              </a:rPr>
              <a:t>add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features</a:t>
            </a:r>
            <a:r>
              <a:rPr sz="1400" spc="10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if</a:t>
            </a:r>
            <a:r>
              <a:rPr sz="1400" spc="1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they</a:t>
            </a:r>
            <a:r>
              <a:rPr sz="1400" spc="10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solve</a:t>
            </a:r>
            <a:r>
              <a:rPr sz="1400" spc="1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an</a:t>
            </a:r>
            <a:r>
              <a:rPr sz="1400" spc="10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actual</a:t>
            </a:r>
            <a:r>
              <a:rPr sz="1400" spc="10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problem,</a:t>
            </a:r>
            <a:r>
              <a:rPr sz="1400" spc="10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and</a:t>
            </a:r>
            <a:r>
              <a:rPr sz="1400" spc="10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allow</a:t>
            </a:r>
            <a:r>
              <a:rPr sz="1400" spc="114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full</a:t>
            </a:r>
            <a:r>
              <a:rPr sz="1400" i="1" spc="10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endParaRPr sz="1400">
              <a:latin typeface="Arial"/>
              <a:cs typeface="Arial"/>
            </a:endParaRPr>
          </a:p>
          <a:p>
            <a:pPr marL="220345" marR="504825" indent="-208279">
              <a:lnSpc>
                <a:spcPct val="122800"/>
              </a:lnSpc>
              <a:spcBef>
                <a:spcPts val="1095"/>
              </a:spcBef>
              <a:buFont typeface="Gill Sans MT"/>
              <a:buChar char="•"/>
              <a:tabLst>
                <a:tab pos="220979" algn="l"/>
              </a:tabLst>
            </a:pPr>
            <a:r>
              <a:rPr sz="1400" spc="-135" dirty="0">
                <a:solidFill>
                  <a:srgbClr val="22373A"/>
                </a:solidFill>
                <a:latin typeface="Arial Black"/>
                <a:cs typeface="Arial Black"/>
              </a:rPr>
              <a:t>Predictable</a:t>
            </a:r>
            <a:r>
              <a:rPr sz="1400" spc="9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35" dirty="0">
                <a:solidFill>
                  <a:srgbClr val="22373A"/>
                </a:solidFill>
                <a:latin typeface="Arial Black"/>
                <a:cs typeface="Arial Black"/>
              </a:rPr>
              <a:t>runtime</a:t>
            </a:r>
            <a:r>
              <a:rPr sz="14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(under</a:t>
            </a:r>
            <a:r>
              <a:rPr sz="1400" spc="114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constraints):</a:t>
            </a:r>
            <a:r>
              <a:rPr sz="1400" spc="27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no</a:t>
            </a:r>
            <a:r>
              <a:rPr sz="1400" spc="114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spc="-10" dirty="0">
                <a:solidFill>
                  <a:srgbClr val="22373A"/>
                </a:solidFill>
                <a:latin typeface="Gill Sans MT"/>
                <a:cs typeface="Gill Sans MT"/>
              </a:rPr>
              <a:t>garbage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collector,</a:t>
            </a:r>
            <a:r>
              <a:rPr sz="1400" spc="6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no</a:t>
            </a:r>
            <a:r>
              <a:rPr sz="1400" spc="6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dynamic</a:t>
            </a:r>
            <a:r>
              <a:rPr sz="1400" spc="6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type</a:t>
            </a:r>
            <a:r>
              <a:rPr sz="1400" spc="6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system</a:t>
            </a:r>
            <a:r>
              <a:rPr sz="1400" spc="6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→</a:t>
            </a:r>
            <a:r>
              <a:rPr sz="1400" i="1" spc="6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22373A"/>
                </a:solidFill>
                <a:latin typeface="Arial"/>
                <a:cs typeface="Arial"/>
              </a:rPr>
              <a:t>real-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time</a:t>
            </a:r>
            <a:r>
              <a:rPr sz="1400" i="1" spc="6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70" dirty="0">
                <a:solidFill>
                  <a:srgbClr val="22373A"/>
                </a:solidFill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  <a:p>
            <a:pPr marL="220345" indent="-208279">
              <a:lnSpc>
                <a:spcPct val="100000"/>
              </a:lnSpc>
              <a:spcBef>
                <a:spcPts val="1480"/>
              </a:spcBef>
              <a:buFont typeface="Gill Sans MT"/>
              <a:buChar char="•"/>
              <a:tabLst>
                <a:tab pos="220979" algn="l"/>
              </a:tabLst>
            </a:pPr>
            <a:r>
              <a:rPr sz="1400" spc="-200" dirty="0">
                <a:solidFill>
                  <a:srgbClr val="22373A"/>
                </a:solidFill>
                <a:latin typeface="Arial Black"/>
                <a:cs typeface="Arial Black"/>
              </a:rPr>
              <a:t>Low</a:t>
            </a:r>
            <a:r>
              <a:rPr sz="1400" spc="6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40" dirty="0">
                <a:solidFill>
                  <a:srgbClr val="22373A"/>
                </a:solidFill>
                <a:latin typeface="Arial Black"/>
                <a:cs typeface="Arial Black"/>
              </a:rPr>
              <a:t>resources</a:t>
            </a:r>
            <a:r>
              <a:rPr sz="1400" spc="-140" dirty="0">
                <a:solidFill>
                  <a:srgbClr val="22373A"/>
                </a:solidFill>
                <a:latin typeface="Gill Sans MT"/>
                <a:cs typeface="Gill Sans MT"/>
              </a:rPr>
              <a:t>:</a:t>
            </a:r>
            <a:r>
              <a:rPr sz="1400" spc="13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low</a:t>
            </a:r>
            <a:r>
              <a:rPr sz="1400" spc="3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spc="-10" dirty="0">
                <a:solidFill>
                  <a:srgbClr val="22373A"/>
                </a:solidFill>
                <a:latin typeface="Gill Sans MT"/>
                <a:cs typeface="Gill Sans MT"/>
              </a:rPr>
              <a:t>memory</a:t>
            </a:r>
            <a:r>
              <a:rPr sz="1400" spc="3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and</a:t>
            </a:r>
            <a:r>
              <a:rPr sz="1400" spc="4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energy</a:t>
            </a:r>
            <a:r>
              <a:rPr sz="1400" spc="3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consumption</a:t>
            </a:r>
            <a:r>
              <a:rPr sz="1400" spc="3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→</a:t>
            </a:r>
            <a:endParaRPr sz="1400">
              <a:latin typeface="Arial"/>
              <a:cs typeface="Arial"/>
            </a:endParaRPr>
          </a:p>
          <a:p>
            <a:pPr marL="220345">
              <a:lnSpc>
                <a:spcPct val="100000"/>
              </a:lnSpc>
              <a:spcBef>
                <a:spcPts val="380"/>
              </a:spcBef>
            </a:pPr>
            <a:r>
              <a:rPr sz="1400" i="1" spc="-30" dirty="0">
                <a:solidFill>
                  <a:srgbClr val="22373A"/>
                </a:solidFill>
                <a:latin typeface="Arial"/>
                <a:cs typeface="Arial"/>
              </a:rPr>
              <a:t>restricted</a:t>
            </a:r>
            <a:r>
              <a:rPr sz="14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80" dirty="0">
                <a:solidFill>
                  <a:srgbClr val="22373A"/>
                </a:solidFill>
                <a:latin typeface="Arial"/>
                <a:cs typeface="Arial"/>
              </a:rPr>
              <a:t>hardware</a:t>
            </a:r>
            <a:r>
              <a:rPr sz="14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platforms</a:t>
            </a:r>
            <a:endParaRPr sz="1400">
              <a:latin typeface="Arial"/>
              <a:cs typeface="Arial"/>
            </a:endParaRPr>
          </a:p>
          <a:p>
            <a:pPr marL="220345" indent="-208279">
              <a:lnSpc>
                <a:spcPct val="100000"/>
              </a:lnSpc>
              <a:spcBef>
                <a:spcPts val="1480"/>
              </a:spcBef>
              <a:buFont typeface="Gill Sans MT"/>
              <a:buChar char="•"/>
              <a:tabLst>
                <a:tab pos="220979" algn="l"/>
              </a:tabLst>
            </a:pPr>
            <a:r>
              <a:rPr sz="1400" spc="-70" dirty="0">
                <a:solidFill>
                  <a:srgbClr val="22373A"/>
                </a:solidFill>
                <a:latin typeface="Arial Black"/>
                <a:cs typeface="Arial Black"/>
              </a:rPr>
              <a:t>Well</a:t>
            </a:r>
            <a:r>
              <a:rPr sz="1400" spc="-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45" dirty="0">
                <a:solidFill>
                  <a:srgbClr val="22373A"/>
                </a:solidFill>
                <a:latin typeface="Arial Black"/>
                <a:cs typeface="Arial Black"/>
              </a:rPr>
              <a:t>suited</a:t>
            </a:r>
            <a:r>
              <a:rPr sz="14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00" dirty="0">
                <a:solidFill>
                  <a:srgbClr val="22373A"/>
                </a:solidFill>
                <a:latin typeface="Arial Black"/>
                <a:cs typeface="Arial Black"/>
              </a:rPr>
              <a:t>for</a:t>
            </a:r>
            <a:r>
              <a:rPr sz="1400" spc="1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50" dirty="0">
                <a:solidFill>
                  <a:srgbClr val="22373A"/>
                </a:solidFill>
                <a:latin typeface="Arial Black"/>
                <a:cs typeface="Arial Black"/>
              </a:rPr>
              <a:t>static</a:t>
            </a:r>
            <a:r>
              <a:rPr sz="14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180" dirty="0">
                <a:solidFill>
                  <a:srgbClr val="22373A"/>
                </a:solidFill>
                <a:latin typeface="Arial Black"/>
                <a:cs typeface="Arial Black"/>
              </a:rPr>
              <a:t>analysis</a:t>
            </a:r>
            <a:r>
              <a:rPr sz="140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→</a:t>
            </a:r>
            <a:r>
              <a:rPr sz="1400" i="1" spc="4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22373A"/>
                </a:solidFill>
                <a:latin typeface="Arial"/>
                <a:cs typeface="Arial"/>
              </a:rPr>
              <a:t>safety</a:t>
            </a:r>
            <a:r>
              <a:rPr sz="1400" i="1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critical</a:t>
            </a:r>
            <a:r>
              <a:rPr sz="1400" i="1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software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356" y="2874401"/>
            <a:ext cx="46151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0345" indent="-208279">
              <a:lnSpc>
                <a:spcPct val="100000"/>
              </a:lnSpc>
              <a:spcBef>
                <a:spcPts val="135"/>
              </a:spcBef>
              <a:buFont typeface="Gill Sans MT"/>
              <a:buChar char="•"/>
              <a:tabLst>
                <a:tab pos="220979" algn="l"/>
              </a:tabLst>
            </a:pPr>
            <a:r>
              <a:rPr sz="1400" spc="-120" dirty="0">
                <a:solidFill>
                  <a:srgbClr val="22373A"/>
                </a:solidFill>
                <a:latin typeface="Arial Black"/>
                <a:cs typeface="Arial Black"/>
              </a:rPr>
              <a:t>Portability</a:t>
            </a:r>
            <a:r>
              <a:rPr sz="14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→</a:t>
            </a:r>
            <a:r>
              <a:rPr sz="1400" i="1" spc="1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Modern</a:t>
            </a:r>
            <a:r>
              <a:rPr sz="1400" spc="114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spc="145" dirty="0">
                <a:solidFill>
                  <a:srgbClr val="22373A"/>
                </a:solidFill>
                <a:latin typeface="Gill Sans MT"/>
                <a:cs typeface="Gill Sans MT"/>
              </a:rPr>
              <a:t>C++</a:t>
            </a:r>
            <a:r>
              <a:rPr sz="1400" spc="1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standards</a:t>
            </a:r>
            <a:r>
              <a:rPr sz="1400" spc="1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are</a:t>
            </a:r>
            <a:r>
              <a:rPr sz="1400" spc="1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dirty="0">
                <a:solidFill>
                  <a:srgbClr val="22373A"/>
                </a:solidFill>
                <a:latin typeface="Gill Sans MT"/>
                <a:cs typeface="Gill Sans MT"/>
              </a:rPr>
              <a:t>highly</a:t>
            </a:r>
            <a:r>
              <a:rPr sz="1400" spc="11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400" spc="-10" dirty="0">
                <a:solidFill>
                  <a:srgbClr val="22373A"/>
                </a:solidFill>
                <a:latin typeface="Gill Sans MT"/>
                <a:cs typeface="Gill Sans MT"/>
              </a:rPr>
              <a:t>portable</a:t>
            </a:r>
            <a:endParaRPr sz="1400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8" name="object 8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3575685" cy="5080"/>
            </a:xfrm>
            <a:custGeom>
              <a:avLst/>
              <a:gdLst/>
              <a:ahLst/>
              <a:cxnLst/>
              <a:rect l="l" t="t" r="r" b="b"/>
              <a:pathLst>
                <a:path w="3575685" h="5080">
                  <a:moveTo>
                    <a:pt x="0" y="5060"/>
                  </a:moveTo>
                  <a:lnTo>
                    <a:pt x="0" y="0"/>
                  </a:lnTo>
                  <a:lnTo>
                    <a:pt x="3575172" y="0"/>
                  </a:lnTo>
                  <a:lnTo>
                    <a:pt x="357517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25349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65" dirty="0"/>
              <a:t>Who</a:t>
            </a:r>
            <a:r>
              <a:rPr sz="1200" spc="5" dirty="0"/>
              <a:t> </a:t>
            </a:r>
            <a:r>
              <a:rPr sz="1200" spc="-175" dirty="0"/>
              <a:t>is</a:t>
            </a:r>
            <a:r>
              <a:rPr sz="1200" spc="35" dirty="0"/>
              <a:t> </a:t>
            </a:r>
            <a:r>
              <a:rPr sz="1200" spc="110" dirty="0"/>
              <a:t>C++</a:t>
            </a:r>
            <a:r>
              <a:rPr sz="1200" spc="25" dirty="0"/>
              <a:t> </a:t>
            </a:r>
            <a:r>
              <a:rPr sz="1200" spc="-85" dirty="0"/>
              <a:t>for?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624395" y="441696"/>
            <a:ext cx="5047615" cy="2358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41020" indent="267335" algn="just">
              <a:lnSpc>
                <a:spcPct val="122800"/>
              </a:lnSpc>
              <a:spcBef>
                <a:spcPts val="90"/>
              </a:spcBef>
            </a:pPr>
            <a:r>
              <a:rPr sz="1400" i="1" spc="150" dirty="0">
                <a:solidFill>
                  <a:srgbClr val="22373A"/>
                </a:solidFill>
                <a:latin typeface="Arial"/>
                <a:cs typeface="Arial"/>
              </a:rPr>
              <a:t>“C++</a:t>
            </a:r>
            <a:r>
              <a:rPr sz="14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sz="14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for</a:t>
            </a:r>
            <a:r>
              <a:rPr sz="14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people</a:t>
            </a:r>
            <a:r>
              <a:rPr sz="14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who</a:t>
            </a:r>
            <a:r>
              <a:rPr sz="14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want</a:t>
            </a:r>
            <a:r>
              <a:rPr sz="14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4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85" dirty="0">
                <a:solidFill>
                  <a:srgbClr val="22373A"/>
                </a:solidFill>
                <a:latin typeface="Arial"/>
                <a:cs typeface="Arial"/>
              </a:rPr>
              <a:t>use</a:t>
            </a:r>
            <a:r>
              <a:rPr sz="14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75" dirty="0">
                <a:solidFill>
                  <a:srgbClr val="22373A"/>
                </a:solidFill>
                <a:latin typeface="Arial"/>
                <a:cs typeface="Arial"/>
              </a:rPr>
              <a:t>hardware</a:t>
            </a:r>
            <a:r>
              <a:rPr sz="14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very</a:t>
            </a:r>
            <a:r>
              <a:rPr sz="14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well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60" dirty="0">
                <a:solidFill>
                  <a:srgbClr val="22373A"/>
                </a:solidFill>
                <a:latin typeface="Arial"/>
                <a:cs typeface="Arial"/>
              </a:rPr>
              <a:t>manage</a:t>
            </a:r>
            <a:r>
              <a:rPr sz="1400" i="1" spc="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400" i="1" spc="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22373A"/>
                </a:solidFill>
                <a:latin typeface="Arial"/>
                <a:cs typeface="Arial"/>
              </a:rPr>
              <a:t>complexity</a:t>
            </a:r>
            <a:r>
              <a:rPr sz="14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doing</a:t>
            </a:r>
            <a:r>
              <a:rPr sz="1400" i="1" spc="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that</a:t>
            </a:r>
            <a:r>
              <a:rPr sz="14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through</a:t>
            </a:r>
            <a:r>
              <a:rPr sz="14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22373A"/>
                </a:solidFill>
                <a:latin typeface="Arial"/>
                <a:cs typeface="Arial"/>
              </a:rPr>
              <a:t>abstrac-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tion”</a:t>
            </a:r>
            <a:endParaRPr sz="1400" dirty="0">
              <a:latin typeface="Arial"/>
              <a:cs typeface="Arial"/>
            </a:endParaRPr>
          </a:p>
          <a:p>
            <a:pPr marL="3232150">
              <a:lnSpc>
                <a:spcPct val="100000"/>
              </a:lnSpc>
              <a:spcBef>
                <a:spcPts val="229"/>
              </a:spcBef>
            </a:pPr>
            <a:r>
              <a:rPr sz="1400" spc="-125" dirty="0">
                <a:solidFill>
                  <a:srgbClr val="22373A"/>
                </a:solidFill>
                <a:latin typeface="Arial Black"/>
                <a:cs typeface="Arial Black"/>
              </a:rPr>
              <a:t>Bjarne</a:t>
            </a:r>
            <a:r>
              <a:rPr sz="14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25" dirty="0">
                <a:solidFill>
                  <a:srgbClr val="22373A"/>
                </a:solidFill>
                <a:latin typeface="Arial Black"/>
                <a:cs typeface="Arial Black"/>
              </a:rPr>
              <a:t>Stroustrup</a:t>
            </a:r>
            <a:endParaRPr sz="140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 dirty="0">
              <a:latin typeface="Arial Black"/>
              <a:cs typeface="Arial Black"/>
            </a:endParaRPr>
          </a:p>
          <a:p>
            <a:pPr marL="12700" marR="539750" indent="267335" algn="just">
              <a:lnSpc>
                <a:spcPct val="122800"/>
              </a:lnSpc>
              <a:spcBef>
                <a:spcPts val="5"/>
              </a:spcBef>
            </a:pP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“a</a:t>
            </a:r>
            <a:r>
              <a:rPr sz="1400" i="1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55" dirty="0">
                <a:solidFill>
                  <a:srgbClr val="22373A"/>
                </a:solidFill>
                <a:latin typeface="Arial"/>
                <a:cs typeface="Arial"/>
              </a:rPr>
              <a:t>language</a:t>
            </a:r>
            <a:r>
              <a:rPr sz="1400" i="1" spc="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like</a:t>
            </a:r>
            <a:r>
              <a:rPr sz="1400" i="1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135" dirty="0">
                <a:solidFill>
                  <a:srgbClr val="22373A"/>
                </a:solidFill>
                <a:latin typeface="Arial"/>
                <a:cs typeface="Arial"/>
              </a:rPr>
              <a:t>C++</a:t>
            </a:r>
            <a:r>
              <a:rPr sz="1400" i="1" spc="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sz="1400" i="1" spc="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not</a:t>
            </a:r>
            <a:r>
              <a:rPr sz="1400" i="1" spc="4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for</a:t>
            </a:r>
            <a:r>
              <a:rPr sz="1400" i="1" spc="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22373A"/>
                </a:solidFill>
                <a:latin typeface="Arial"/>
                <a:cs typeface="Arial"/>
              </a:rPr>
              <a:t>everybody.</a:t>
            </a:r>
            <a:r>
              <a:rPr sz="1400" i="1" spc="29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50" dirty="0">
                <a:solidFill>
                  <a:srgbClr val="22373A"/>
                </a:solidFill>
                <a:latin typeface="Arial"/>
                <a:cs typeface="Arial"/>
              </a:rPr>
              <a:t>It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sz="1400" i="1" spc="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55" dirty="0">
                <a:solidFill>
                  <a:srgbClr val="22373A"/>
                </a:solidFill>
                <a:latin typeface="Arial"/>
                <a:cs typeface="Arial"/>
              </a:rPr>
              <a:t>gener- </a:t>
            </a:r>
            <a:r>
              <a:rPr sz="1400" i="1" spc="-50" dirty="0">
                <a:solidFill>
                  <a:srgbClr val="22373A"/>
                </a:solidFill>
                <a:latin typeface="Arial"/>
                <a:cs typeface="Arial"/>
              </a:rPr>
              <a:t>ated</a:t>
            </a:r>
            <a:r>
              <a:rPr sz="1400" i="1" spc="-40" dirty="0">
                <a:solidFill>
                  <a:srgbClr val="22373A"/>
                </a:solidFill>
                <a:latin typeface="Arial"/>
                <a:cs typeface="Arial"/>
              </a:rPr>
              <a:t> via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85" dirty="0">
                <a:solidFill>
                  <a:srgbClr val="22373A"/>
                </a:solidFill>
                <a:latin typeface="Arial"/>
                <a:cs typeface="Arial"/>
              </a:rPr>
              <a:t>sharp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80" dirty="0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45" dirty="0">
                <a:solidFill>
                  <a:srgbClr val="22373A"/>
                </a:solidFill>
                <a:latin typeface="Arial"/>
                <a:cs typeface="Arial"/>
              </a:rPr>
              <a:t>effective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tool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for</a:t>
            </a:r>
            <a:r>
              <a:rPr sz="14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75" dirty="0">
                <a:solidFill>
                  <a:srgbClr val="22373A"/>
                </a:solidFill>
                <a:latin typeface="Arial"/>
                <a:cs typeface="Arial"/>
              </a:rPr>
              <a:t>professional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55" dirty="0">
                <a:solidFill>
                  <a:srgbClr val="22373A"/>
                </a:solidFill>
                <a:latin typeface="Arial"/>
                <a:cs typeface="Arial"/>
              </a:rPr>
              <a:t>basically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22373A"/>
                </a:solidFill>
                <a:latin typeface="Arial"/>
                <a:cs typeface="Arial"/>
              </a:rPr>
              <a:t>and </a:t>
            </a:r>
            <a:r>
              <a:rPr sz="1400" i="1" spc="-20" dirty="0">
                <a:solidFill>
                  <a:srgbClr val="22373A"/>
                </a:solidFill>
                <a:latin typeface="Arial"/>
                <a:cs typeface="Arial"/>
              </a:rPr>
              <a:t>definitely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for</a:t>
            </a:r>
            <a:r>
              <a:rPr sz="14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70" dirty="0">
                <a:solidFill>
                  <a:srgbClr val="22373A"/>
                </a:solidFill>
                <a:latin typeface="Arial"/>
                <a:cs typeface="Arial"/>
              </a:rPr>
              <a:t>people</a:t>
            </a:r>
            <a:r>
              <a:rPr sz="14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25" dirty="0">
                <a:solidFill>
                  <a:srgbClr val="22373A"/>
                </a:solidFill>
                <a:latin typeface="Arial"/>
                <a:cs typeface="Arial"/>
              </a:rPr>
              <a:t>who</a:t>
            </a:r>
            <a:r>
              <a:rPr sz="14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aim</a:t>
            </a:r>
            <a:r>
              <a:rPr sz="14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at</a:t>
            </a:r>
            <a:r>
              <a:rPr sz="14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5" dirty="0">
                <a:solidFill>
                  <a:srgbClr val="22373A"/>
                </a:solidFill>
                <a:latin typeface="Arial"/>
                <a:cs typeface="Arial"/>
              </a:rPr>
              <a:t>some</a:t>
            </a:r>
            <a:r>
              <a:rPr sz="14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kind</a:t>
            </a:r>
            <a:r>
              <a:rPr sz="14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4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400" i="1" spc="-10" dirty="0">
                <a:solidFill>
                  <a:srgbClr val="22373A"/>
                </a:solidFill>
                <a:latin typeface="Arial"/>
                <a:cs typeface="Arial"/>
              </a:rPr>
              <a:t>precision”</a:t>
            </a:r>
            <a:endParaRPr sz="1400" dirty="0">
              <a:latin typeface="Arial"/>
              <a:cs typeface="Arial"/>
            </a:endParaRPr>
          </a:p>
          <a:p>
            <a:pPr marL="3291840">
              <a:lnSpc>
                <a:spcPct val="100000"/>
              </a:lnSpc>
              <a:spcBef>
                <a:spcPts val="505"/>
              </a:spcBef>
            </a:pPr>
            <a:r>
              <a:rPr sz="1400" spc="-125" dirty="0">
                <a:solidFill>
                  <a:srgbClr val="22373A"/>
                </a:solidFill>
                <a:latin typeface="Arial Black"/>
                <a:cs typeface="Arial Black"/>
              </a:rPr>
              <a:t>Bjarne</a:t>
            </a:r>
            <a:r>
              <a:rPr sz="14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400" spc="-25" dirty="0" err="1">
                <a:solidFill>
                  <a:srgbClr val="22373A"/>
                </a:solidFill>
                <a:latin typeface="Arial Black"/>
                <a:cs typeface="Arial Black"/>
              </a:rPr>
              <a:t>Stroustrup</a:t>
            </a:r>
            <a:endParaRPr sz="1400" dirty="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3674745" cy="5080"/>
            </a:xfrm>
            <a:custGeom>
              <a:avLst/>
              <a:gdLst/>
              <a:ahLst/>
              <a:cxnLst/>
              <a:rect l="l" t="t" r="r" b="b"/>
              <a:pathLst>
                <a:path w="3674745" h="5080">
                  <a:moveTo>
                    <a:pt x="0" y="5060"/>
                  </a:moveTo>
                  <a:lnTo>
                    <a:pt x="0" y="0"/>
                  </a:lnTo>
                  <a:lnTo>
                    <a:pt x="3674490" y="0"/>
                  </a:lnTo>
                  <a:lnTo>
                    <a:pt x="3674490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118872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60" dirty="0">
                <a:solidFill>
                  <a:srgbClr val="F9F9F9"/>
                </a:solidFill>
                <a:latin typeface="Arial Black"/>
                <a:cs typeface="Arial Black"/>
              </a:rPr>
              <a:t>Suggested</a:t>
            </a:r>
            <a:r>
              <a:rPr sz="1200" spc="85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110" dirty="0">
                <a:solidFill>
                  <a:srgbClr val="F9F9F9"/>
                </a:solidFill>
                <a:latin typeface="Arial Black"/>
                <a:cs typeface="Arial Black"/>
              </a:rPr>
              <a:t>Video</a:t>
            </a:r>
            <a:endParaRPr sz="1200">
              <a:latin typeface="Arial Black"/>
              <a:cs typeface="Arial Black"/>
            </a:endParaRPr>
          </a:p>
        </p:txBody>
      </p:sp>
      <p:pic>
        <p:nvPicPr>
          <p:cNvPr id="3" name="object 3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0005" y="718966"/>
            <a:ext cx="3240043" cy="183264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6" name="object 6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3773804" cy="5080"/>
            </a:xfrm>
            <a:custGeom>
              <a:avLst/>
              <a:gdLst/>
              <a:ahLst/>
              <a:cxnLst/>
              <a:rect l="l" t="t" r="r" b="b"/>
              <a:pathLst>
                <a:path w="3773804" h="5080">
                  <a:moveTo>
                    <a:pt x="0" y="5060"/>
                  </a:moveTo>
                  <a:lnTo>
                    <a:pt x="0" y="0"/>
                  </a:lnTo>
                  <a:lnTo>
                    <a:pt x="3773808" y="0"/>
                  </a:lnTo>
                  <a:lnTo>
                    <a:pt x="377380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304" y="1156752"/>
            <a:ext cx="260858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270" dirty="0">
                <a:solidFill>
                  <a:srgbClr val="22373A"/>
                </a:solidFill>
                <a:hlinkClick r:id="rId2" action="ppaction://hlinksldjump"/>
              </a:rPr>
              <a:t>C++</a:t>
            </a:r>
            <a:r>
              <a:rPr sz="2450" spc="90" dirty="0">
                <a:solidFill>
                  <a:srgbClr val="22373A"/>
                </a:solidFill>
                <a:hlinkClick r:id="rId2" action="ppaction://hlinksldjump"/>
              </a:rPr>
              <a:t> </a:t>
            </a:r>
            <a:r>
              <a:rPr sz="2450" spc="-350" dirty="0">
                <a:solidFill>
                  <a:srgbClr val="22373A"/>
                </a:solidFill>
                <a:hlinkClick r:id="rId2" action="ppaction://hlinksldjump"/>
              </a:rPr>
              <a:t>Weaknesses</a:t>
            </a:r>
            <a:endParaRPr sz="2450"/>
          </a:p>
        </p:txBody>
      </p:sp>
      <p:grpSp>
        <p:nvGrpSpPr>
          <p:cNvPr id="3" name="object 3"/>
          <p:cNvGrpSpPr/>
          <p:nvPr/>
        </p:nvGrpSpPr>
        <p:grpSpPr>
          <a:xfrm>
            <a:off x="1356004" y="1771414"/>
            <a:ext cx="3048635" cy="5080"/>
            <a:chOff x="1356004" y="1771414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1356004" y="1771414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6004" y="1771414"/>
              <a:ext cx="1997075" cy="5080"/>
            </a:xfrm>
            <a:custGeom>
              <a:avLst/>
              <a:gdLst/>
              <a:ahLst/>
              <a:cxnLst/>
              <a:rect l="l" t="t" r="r" b="b"/>
              <a:pathLst>
                <a:path w="1997075" h="5080">
                  <a:moveTo>
                    <a:pt x="0" y="5060"/>
                  </a:moveTo>
                  <a:lnTo>
                    <a:pt x="0" y="0"/>
                  </a:lnTo>
                  <a:lnTo>
                    <a:pt x="1996972" y="0"/>
                  </a:lnTo>
                  <a:lnTo>
                    <a:pt x="199697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/>
              <a:t>Why</a:t>
            </a:r>
            <a:r>
              <a:rPr sz="1200" spc="20" dirty="0"/>
              <a:t> </a:t>
            </a:r>
            <a:r>
              <a:rPr sz="1200" spc="110" dirty="0"/>
              <a:t>C++</a:t>
            </a:r>
            <a:r>
              <a:rPr sz="1200" spc="30" dirty="0"/>
              <a:t> </a:t>
            </a:r>
            <a:r>
              <a:rPr sz="1200" spc="-175" dirty="0"/>
              <a:t>is</a:t>
            </a:r>
            <a:r>
              <a:rPr sz="1200" spc="35" dirty="0"/>
              <a:t> </a:t>
            </a:r>
            <a:r>
              <a:rPr sz="1200" spc="-195" dirty="0"/>
              <a:t>so</a:t>
            </a:r>
            <a:r>
              <a:rPr sz="1200" spc="35" dirty="0"/>
              <a:t> </a:t>
            </a:r>
            <a:r>
              <a:rPr sz="1200" spc="-85" dirty="0"/>
              <a:t>Difficult?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6085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1/2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294" y="457643"/>
            <a:ext cx="4618355" cy="2660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Arial Black"/>
                <a:cs typeface="Arial Black"/>
              </a:rPr>
              <a:t>...</a:t>
            </a:r>
            <a:r>
              <a:rPr sz="1100" spc="18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0" dirty="0">
                <a:solidFill>
                  <a:srgbClr val="22373A"/>
                </a:solidFill>
                <a:latin typeface="Arial Black"/>
                <a:cs typeface="Arial Black"/>
              </a:rPr>
              <a:t>and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70" dirty="0">
                <a:solidFill>
                  <a:srgbClr val="22373A"/>
                </a:solidFill>
                <a:latin typeface="Arial Black"/>
                <a:cs typeface="Arial Black"/>
              </a:rPr>
              <a:t>why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0" dirty="0">
                <a:solidFill>
                  <a:srgbClr val="22373A"/>
                </a:solidFill>
                <a:latin typeface="Arial Black"/>
                <a:cs typeface="Arial Black"/>
              </a:rPr>
              <a:t>teaching</a:t>
            </a:r>
            <a:r>
              <a:rPr sz="1100" spc="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100" dirty="0">
                <a:solidFill>
                  <a:srgbClr val="22373A"/>
                </a:solidFill>
                <a:latin typeface="Arial Black"/>
                <a:cs typeface="Arial Black"/>
              </a:rPr>
              <a:t>C++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95" dirty="0">
                <a:solidFill>
                  <a:srgbClr val="22373A"/>
                </a:solidFill>
                <a:latin typeface="Arial Black"/>
                <a:cs typeface="Arial Black"/>
              </a:rPr>
              <a:t>as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Arial Black"/>
                <a:cs typeface="Arial Black"/>
              </a:rPr>
              <a:t>first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0" dirty="0">
                <a:solidFill>
                  <a:srgbClr val="22373A"/>
                </a:solidFill>
                <a:latin typeface="Arial Black"/>
                <a:cs typeface="Arial Black"/>
              </a:rPr>
              <a:t>programming</a:t>
            </a:r>
            <a:r>
              <a:rPr sz="1100" spc="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50" dirty="0">
                <a:solidFill>
                  <a:srgbClr val="22373A"/>
                </a:solidFill>
                <a:latin typeface="Arial Black"/>
                <a:cs typeface="Arial Black"/>
              </a:rPr>
              <a:t>language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60" dirty="0">
                <a:solidFill>
                  <a:srgbClr val="22373A"/>
                </a:solidFill>
                <a:latin typeface="Arial Black"/>
                <a:cs typeface="Arial Black"/>
              </a:rPr>
              <a:t>is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70" dirty="0">
                <a:solidFill>
                  <a:srgbClr val="22373A"/>
                </a:solidFill>
                <a:latin typeface="Arial Black"/>
                <a:cs typeface="Arial Black"/>
              </a:rPr>
              <a:t>a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0" dirty="0">
                <a:solidFill>
                  <a:srgbClr val="22373A"/>
                </a:solidFill>
                <a:latin typeface="Arial Black"/>
                <a:cs typeface="Arial Black"/>
              </a:rPr>
              <a:t>bad</a:t>
            </a:r>
            <a:r>
              <a:rPr sz="1100" spc="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22373A"/>
                </a:solidFill>
                <a:latin typeface="Arial Black"/>
                <a:cs typeface="Arial Black"/>
              </a:rPr>
              <a:t>idea?</a:t>
            </a: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hardest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language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from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students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master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830"/>
              </a:spcBef>
              <a:buFont typeface="Tahoma"/>
              <a:buChar char="•"/>
              <a:tabLst>
                <a:tab pos="290195" algn="l"/>
              </a:tabLst>
            </a:pP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More</a:t>
            </a:r>
            <a:r>
              <a:rPr sz="1100" i="1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spc="-20" dirty="0">
                <a:solidFill>
                  <a:srgbClr val="22373A"/>
                </a:solidFill>
                <a:latin typeface="Calibri"/>
                <a:cs typeface="Calibri"/>
              </a:rPr>
              <a:t>languages</a:t>
            </a:r>
            <a:r>
              <a:rPr sz="1100" i="1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in</a:t>
            </a:r>
            <a:r>
              <a:rPr sz="1100" i="1" spc="6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spc="-25" dirty="0">
                <a:solidFill>
                  <a:srgbClr val="22373A"/>
                </a:solidFill>
                <a:latin typeface="Calibri"/>
                <a:cs typeface="Calibri"/>
              </a:rPr>
              <a:t>one</a:t>
            </a:r>
            <a:endParaRPr sz="1100">
              <a:latin typeface="Calibri"/>
              <a:cs typeface="Calibri"/>
            </a:endParaRPr>
          </a:p>
          <a:p>
            <a:pPr marL="566420" lvl="1" indent="-111760">
              <a:lnSpc>
                <a:spcPct val="100000"/>
              </a:lnSpc>
              <a:spcBef>
                <a:spcPts val="155"/>
              </a:spcBef>
              <a:buChar char="-"/>
              <a:tabLst>
                <a:tab pos="567055" algn="l"/>
              </a:tabLst>
            </a:pP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Standard</a:t>
            </a:r>
            <a:r>
              <a:rPr sz="10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50" dirty="0">
                <a:solidFill>
                  <a:srgbClr val="22373A"/>
                </a:solidFill>
                <a:latin typeface="Tahoma"/>
                <a:cs typeface="Tahoma"/>
              </a:rPr>
              <a:t>C/C++</a:t>
            </a:r>
            <a:r>
              <a:rPr sz="10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programming</a:t>
            </a:r>
            <a:endParaRPr sz="1000">
              <a:latin typeface="Tahoma"/>
              <a:cs typeface="Tahoma"/>
            </a:endParaRPr>
          </a:p>
          <a:p>
            <a:pPr marL="566420" lvl="1" indent="-111760">
              <a:lnSpc>
                <a:spcPct val="100000"/>
              </a:lnSpc>
              <a:spcBef>
                <a:spcPts val="275"/>
              </a:spcBef>
              <a:buChar char="-"/>
              <a:tabLst>
                <a:tab pos="567055" algn="l"/>
              </a:tabLst>
            </a:pP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Preprocessor</a:t>
            </a:r>
            <a:endParaRPr sz="1000">
              <a:latin typeface="Tahoma"/>
              <a:cs typeface="Tahoma"/>
            </a:endParaRPr>
          </a:p>
          <a:p>
            <a:pPr marL="566420" lvl="1" indent="-111760">
              <a:lnSpc>
                <a:spcPct val="100000"/>
              </a:lnSpc>
              <a:spcBef>
                <a:spcPts val="275"/>
              </a:spcBef>
              <a:buChar char="-"/>
              <a:tabLst>
                <a:tab pos="567055" algn="l"/>
              </a:tabLst>
            </a:pP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Object-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Oriented</a:t>
            </a:r>
            <a:r>
              <a:rPr sz="10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features</a:t>
            </a:r>
            <a:endParaRPr sz="1000">
              <a:latin typeface="Tahoma"/>
              <a:cs typeface="Tahoma"/>
            </a:endParaRPr>
          </a:p>
          <a:p>
            <a:pPr marL="566420" lvl="1" indent="-111760">
              <a:lnSpc>
                <a:spcPct val="100000"/>
              </a:lnSpc>
              <a:spcBef>
                <a:spcPts val="275"/>
              </a:spcBef>
              <a:buChar char="-"/>
              <a:tabLst>
                <a:tab pos="567055" algn="l"/>
              </a:tabLst>
            </a:pP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Templates</a:t>
            </a:r>
            <a:r>
              <a:rPr sz="10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0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Meta-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Programming</a:t>
            </a:r>
            <a:endParaRPr sz="10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655"/>
              </a:spcBef>
              <a:buFont typeface="Tahoma"/>
              <a:buChar char="•"/>
              <a:tabLst>
                <a:tab pos="290195" algn="l"/>
              </a:tabLst>
            </a:pP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Huge</a:t>
            </a:r>
            <a:r>
              <a:rPr sz="1100" i="1" spc="9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set</a:t>
            </a:r>
            <a:r>
              <a:rPr sz="1100" i="1" spc="1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100" i="1" spc="10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Calibri"/>
                <a:cs typeface="Calibri"/>
              </a:rPr>
              <a:t>features</a:t>
            </a:r>
            <a:endParaRPr sz="1100">
              <a:latin typeface="Calibri"/>
              <a:cs typeface="Calibri"/>
            </a:endParaRPr>
          </a:p>
          <a:p>
            <a:pPr marL="289560" indent="-177800">
              <a:lnSpc>
                <a:spcPct val="100000"/>
              </a:lnSpc>
              <a:spcBef>
                <a:spcPts val="640"/>
              </a:spcBef>
              <a:buFont typeface="Tahoma"/>
              <a:buChar char="•"/>
              <a:tabLst>
                <a:tab pos="290195" algn="l"/>
              </a:tabLst>
            </a:pP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Worry</a:t>
            </a:r>
            <a:r>
              <a:rPr sz="1100" i="1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about</a:t>
            </a:r>
            <a:r>
              <a:rPr sz="1100" i="1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memory</a:t>
            </a:r>
            <a:r>
              <a:rPr sz="1100" i="1" spc="4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Calibri"/>
                <a:cs typeface="Calibri"/>
              </a:rPr>
              <a:t>management</a:t>
            </a:r>
            <a:endParaRPr sz="1100">
              <a:latin typeface="Calibri"/>
              <a:cs typeface="Calibri"/>
            </a:endParaRPr>
          </a:p>
          <a:p>
            <a:pPr marL="289560" marR="54610" indent="-177165">
              <a:lnSpc>
                <a:spcPct val="118000"/>
              </a:lnSpc>
              <a:spcBef>
                <a:spcPts val="395"/>
              </a:spcBef>
              <a:buFont typeface="Tahoma"/>
              <a:buChar char="•"/>
              <a:tabLst>
                <a:tab pos="290195" algn="l"/>
              </a:tabLst>
            </a:pP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Low-level</a:t>
            </a:r>
            <a:r>
              <a:rPr sz="1100" i="1" spc="6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Calibri"/>
                <a:cs typeface="Calibri"/>
              </a:rPr>
              <a:t>implementation</a:t>
            </a:r>
            <a:r>
              <a:rPr sz="1100" i="1" spc="7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details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r>
              <a:rPr sz="1100" spc="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pointer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arithmetics,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structure,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padding,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undefined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behavior,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etc.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640"/>
              </a:spcBef>
              <a:buFont typeface="Tahoma"/>
              <a:buChar char="•"/>
              <a:tabLst>
                <a:tab pos="290195" algn="l"/>
              </a:tabLst>
            </a:pPr>
            <a:r>
              <a:rPr sz="1100" i="1" spc="-10" dirty="0">
                <a:solidFill>
                  <a:srgbClr val="22373A"/>
                </a:solidFill>
                <a:latin typeface="Calibri"/>
                <a:cs typeface="Calibri"/>
              </a:rPr>
              <a:t>Frustrating</a:t>
            </a:r>
            <a:r>
              <a:rPr sz="1100" i="1" spc="-14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compiler/runtime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errors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(e.g.</a:t>
            </a:r>
            <a:r>
              <a:rPr sz="1100" spc="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seg.</a:t>
            </a:r>
            <a:r>
              <a:rPr sz="1100" spc="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fault)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7" name="object 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3873500" cy="5080"/>
            </a:xfrm>
            <a:custGeom>
              <a:avLst/>
              <a:gdLst/>
              <a:ahLst/>
              <a:cxnLst/>
              <a:rect l="l" t="t" r="r" b="b"/>
              <a:pathLst>
                <a:path w="3873500" h="5080">
                  <a:moveTo>
                    <a:pt x="0" y="5060"/>
                  </a:moveTo>
                  <a:lnTo>
                    <a:pt x="0" y="0"/>
                  </a:lnTo>
                  <a:lnTo>
                    <a:pt x="3873125" y="0"/>
                  </a:lnTo>
                  <a:lnTo>
                    <a:pt x="387312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0" dirty="0"/>
              <a:t>Why</a:t>
            </a:r>
            <a:r>
              <a:rPr sz="1200" spc="20" dirty="0"/>
              <a:t> </a:t>
            </a:r>
            <a:r>
              <a:rPr sz="1200" spc="110" dirty="0"/>
              <a:t>C++</a:t>
            </a:r>
            <a:r>
              <a:rPr sz="1200" spc="30" dirty="0"/>
              <a:t> </a:t>
            </a:r>
            <a:r>
              <a:rPr sz="1200" spc="-175" dirty="0"/>
              <a:t>is</a:t>
            </a:r>
            <a:r>
              <a:rPr sz="1200" spc="35" dirty="0"/>
              <a:t> </a:t>
            </a:r>
            <a:r>
              <a:rPr sz="1200" spc="-195" dirty="0"/>
              <a:t>so</a:t>
            </a:r>
            <a:r>
              <a:rPr sz="1200" spc="35" dirty="0"/>
              <a:t> </a:t>
            </a:r>
            <a:r>
              <a:rPr sz="1200" spc="-85" dirty="0"/>
              <a:t>Difficult?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6085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2/2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395" y="444093"/>
            <a:ext cx="4511675" cy="164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2885" algn="just">
              <a:lnSpc>
                <a:spcPct val="108200"/>
              </a:lnSpc>
              <a:spcBef>
                <a:spcPts val="100"/>
              </a:spcBef>
            </a:pP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“C</a:t>
            </a:r>
            <a:r>
              <a:rPr sz="12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114" dirty="0">
                <a:solidFill>
                  <a:srgbClr val="22373A"/>
                </a:solidFill>
                <a:latin typeface="Arial"/>
                <a:cs typeface="Arial"/>
              </a:rPr>
              <a:t>makes</a:t>
            </a:r>
            <a:r>
              <a:rPr sz="1200" i="1" spc="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it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130" dirty="0">
                <a:solidFill>
                  <a:srgbClr val="22373A"/>
                </a:solidFill>
                <a:latin typeface="Arial"/>
                <a:cs typeface="Arial"/>
              </a:rPr>
              <a:t>easy</a:t>
            </a:r>
            <a:r>
              <a:rPr sz="1200" i="1" spc="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2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2373A"/>
                </a:solidFill>
                <a:latin typeface="Arial"/>
                <a:cs typeface="Arial"/>
              </a:rPr>
              <a:t>shoot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65" dirty="0">
                <a:solidFill>
                  <a:srgbClr val="22373A"/>
                </a:solidFill>
                <a:latin typeface="Arial"/>
                <a:cs typeface="Arial"/>
              </a:rPr>
              <a:t>yourself</a:t>
            </a:r>
            <a:r>
              <a:rPr sz="12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2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2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foot;</a:t>
            </a:r>
            <a:r>
              <a:rPr sz="1200" i="1" spc="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95" dirty="0">
                <a:solidFill>
                  <a:srgbClr val="22373A"/>
                </a:solidFill>
                <a:latin typeface="Arial"/>
                <a:cs typeface="Arial"/>
              </a:rPr>
              <a:t>C++</a:t>
            </a:r>
            <a:r>
              <a:rPr sz="12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114" dirty="0">
                <a:solidFill>
                  <a:srgbClr val="22373A"/>
                </a:solidFill>
                <a:latin typeface="Arial"/>
                <a:cs typeface="Arial"/>
              </a:rPr>
              <a:t>makes</a:t>
            </a:r>
            <a:r>
              <a:rPr sz="1200" i="1" spc="3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it</a:t>
            </a:r>
            <a:r>
              <a:rPr sz="12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2373A"/>
                </a:solidFill>
                <a:latin typeface="Arial"/>
                <a:cs typeface="Arial"/>
              </a:rPr>
              <a:t>harder,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but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85" dirty="0">
                <a:solidFill>
                  <a:srgbClr val="22373A"/>
                </a:solidFill>
                <a:latin typeface="Arial"/>
                <a:cs typeface="Arial"/>
              </a:rPr>
              <a:t>when</a:t>
            </a:r>
            <a:r>
              <a:rPr sz="12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65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2373A"/>
                </a:solidFill>
                <a:latin typeface="Arial"/>
                <a:cs typeface="Arial"/>
              </a:rPr>
              <a:t>do,</a:t>
            </a:r>
            <a:r>
              <a:rPr sz="12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it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75" dirty="0">
                <a:solidFill>
                  <a:srgbClr val="22373A"/>
                </a:solidFill>
                <a:latin typeface="Arial"/>
                <a:cs typeface="Arial"/>
              </a:rPr>
              <a:t>blows</a:t>
            </a:r>
            <a:r>
              <a:rPr sz="12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2373A"/>
                </a:solidFill>
                <a:latin typeface="Arial"/>
                <a:cs typeface="Arial"/>
              </a:rPr>
              <a:t>your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70" dirty="0">
                <a:solidFill>
                  <a:srgbClr val="22373A"/>
                </a:solidFill>
                <a:latin typeface="Arial"/>
                <a:cs typeface="Arial"/>
              </a:rPr>
              <a:t>whole</a:t>
            </a:r>
            <a:r>
              <a:rPr sz="12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2373A"/>
                </a:solidFill>
                <a:latin typeface="Arial"/>
                <a:cs typeface="Arial"/>
              </a:rPr>
              <a:t>leg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2373A"/>
                </a:solidFill>
                <a:latin typeface="Arial"/>
                <a:cs typeface="Arial"/>
              </a:rPr>
              <a:t>off”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15"/>
              </a:spcBef>
            </a:pPr>
            <a:r>
              <a:rPr sz="1100" b="1" i="1" dirty="0">
                <a:solidFill>
                  <a:srgbClr val="22373A"/>
                </a:solidFill>
                <a:latin typeface="Gill Sans MT"/>
                <a:cs typeface="Gill Sans MT"/>
              </a:rPr>
              <a:t>Bjarne</a:t>
            </a:r>
            <a:r>
              <a:rPr sz="1100" b="1" i="1" spc="114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100" b="1" i="1" dirty="0">
                <a:solidFill>
                  <a:srgbClr val="22373A"/>
                </a:solidFill>
                <a:latin typeface="Gill Sans MT"/>
                <a:cs typeface="Gill Sans MT"/>
              </a:rPr>
              <a:t>Stroustrup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100" i="1" spc="1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Creator</a:t>
            </a:r>
            <a:r>
              <a:rPr sz="1100" i="1" spc="1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100" i="1" spc="1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100" i="1" spc="1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spc="235" dirty="0">
                <a:solidFill>
                  <a:srgbClr val="22373A"/>
                </a:solidFill>
                <a:latin typeface="Calibri"/>
                <a:cs typeface="Calibri"/>
              </a:rPr>
              <a:t>C++</a:t>
            </a:r>
            <a:r>
              <a:rPr sz="1100" i="1" spc="1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Calibri"/>
                <a:cs typeface="Calibri"/>
              </a:rPr>
              <a:t>language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Calibri"/>
              <a:cs typeface="Calibri"/>
            </a:endParaRPr>
          </a:p>
          <a:p>
            <a:pPr marL="12700" marR="5080" indent="222885" algn="just">
              <a:lnSpc>
                <a:spcPct val="108200"/>
              </a:lnSpc>
            </a:pP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“The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65" dirty="0">
                <a:solidFill>
                  <a:srgbClr val="22373A"/>
                </a:solidFill>
                <a:latin typeface="Arial"/>
                <a:cs typeface="Arial"/>
              </a:rPr>
              <a:t>problem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60" dirty="0">
                <a:solidFill>
                  <a:srgbClr val="22373A"/>
                </a:solidFill>
                <a:latin typeface="Arial"/>
                <a:cs typeface="Arial"/>
              </a:rPr>
              <a:t>using</a:t>
            </a:r>
            <a:r>
              <a:rPr sz="12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C++...is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that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2373A"/>
                </a:solidFill>
                <a:latin typeface="Arial"/>
                <a:cs typeface="Arial"/>
              </a:rPr>
              <a:t>there’s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70" dirty="0">
                <a:solidFill>
                  <a:srgbClr val="22373A"/>
                </a:solidFill>
                <a:latin typeface="Arial"/>
                <a:cs typeface="Arial"/>
              </a:rPr>
              <a:t>already</a:t>
            </a:r>
            <a:r>
              <a:rPr sz="1200" i="1" spc="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30" dirty="0">
                <a:solidFill>
                  <a:srgbClr val="22373A"/>
                </a:solidFill>
                <a:latin typeface="Arial"/>
                <a:cs typeface="Arial"/>
              </a:rPr>
              <a:t>strong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2373A"/>
                </a:solidFill>
                <a:latin typeface="Arial"/>
                <a:cs typeface="Arial"/>
              </a:rPr>
              <a:t>ten- </a:t>
            </a:r>
            <a:r>
              <a:rPr sz="1200" i="1" spc="-75" dirty="0">
                <a:solidFill>
                  <a:srgbClr val="22373A"/>
                </a:solidFill>
                <a:latin typeface="Arial"/>
                <a:cs typeface="Arial"/>
              </a:rPr>
              <a:t>dency</a:t>
            </a:r>
            <a:r>
              <a:rPr sz="12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85" dirty="0">
                <a:solidFill>
                  <a:srgbClr val="22373A"/>
                </a:solidFill>
                <a:latin typeface="Arial"/>
                <a:cs typeface="Arial"/>
              </a:rPr>
              <a:t>language</a:t>
            </a:r>
            <a:r>
              <a:rPr sz="12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2373A"/>
                </a:solidFill>
                <a:latin typeface="Arial"/>
                <a:cs typeface="Arial"/>
              </a:rPr>
              <a:t>require</a:t>
            </a:r>
            <a:r>
              <a:rPr sz="12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2373A"/>
                </a:solidFill>
                <a:latin typeface="Arial"/>
                <a:cs typeface="Arial"/>
              </a:rPr>
              <a:t>know</a:t>
            </a:r>
            <a:r>
              <a:rPr sz="12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2373A"/>
                </a:solidFill>
                <a:latin typeface="Arial"/>
                <a:cs typeface="Arial"/>
              </a:rPr>
              <a:t>everything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65" dirty="0">
                <a:solidFill>
                  <a:srgbClr val="22373A"/>
                </a:solidFill>
                <a:latin typeface="Arial"/>
                <a:cs typeface="Arial"/>
              </a:rPr>
              <a:t>before</a:t>
            </a:r>
            <a:r>
              <a:rPr sz="1200" i="1" spc="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1200" i="1" spc="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25" dirty="0">
                <a:solidFill>
                  <a:srgbClr val="22373A"/>
                </a:solidFill>
                <a:latin typeface="Arial"/>
                <a:cs typeface="Arial"/>
              </a:rPr>
              <a:t>can </a:t>
            </a:r>
            <a:r>
              <a:rPr sz="1200" i="1" spc="-30" dirty="0">
                <a:solidFill>
                  <a:srgbClr val="22373A"/>
                </a:solidFill>
                <a:latin typeface="Arial"/>
                <a:cs typeface="Arial"/>
              </a:rPr>
              <a:t>do</a:t>
            </a:r>
            <a:r>
              <a:rPr sz="1200" i="1" spc="-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22373A"/>
                </a:solidFill>
                <a:latin typeface="Arial"/>
                <a:cs typeface="Arial"/>
              </a:rPr>
              <a:t>anything”</a:t>
            </a:r>
            <a:endParaRPr sz="1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20"/>
              </a:spcBef>
            </a:pPr>
            <a:r>
              <a:rPr sz="1100" b="1" i="1" dirty="0">
                <a:solidFill>
                  <a:srgbClr val="22373A"/>
                </a:solidFill>
                <a:latin typeface="Gill Sans MT"/>
                <a:cs typeface="Gill Sans MT"/>
              </a:rPr>
              <a:t>Larry</a:t>
            </a:r>
            <a:r>
              <a:rPr sz="1100" b="1" i="1" spc="8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100" b="1" i="1" dirty="0">
                <a:solidFill>
                  <a:srgbClr val="22373A"/>
                </a:solidFill>
                <a:latin typeface="Gill Sans MT"/>
                <a:cs typeface="Gill Sans MT"/>
              </a:rPr>
              <a:t>Wall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100" i="1" spc="1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Creator</a:t>
            </a:r>
            <a:r>
              <a:rPr sz="1100" i="1" spc="11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100" i="1" spc="10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100" i="1" spc="10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Perl</a:t>
            </a:r>
            <a:r>
              <a:rPr sz="1100" i="1" spc="10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Calibri"/>
                <a:cs typeface="Calibri"/>
              </a:rPr>
              <a:t>language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2267610"/>
            <a:ext cx="4511675" cy="852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2885" algn="just">
              <a:lnSpc>
                <a:spcPct val="108200"/>
              </a:lnSpc>
              <a:spcBef>
                <a:spcPts val="100"/>
              </a:spcBef>
            </a:pPr>
            <a:r>
              <a:rPr sz="1200" i="1" spc="-30" dirty="0">
                <a:solidFill>
                  <a:srgbClr val="22373A"/>
                </a:solidFill>
                <a:latin typeface="Arial"/>
                <a:cs typeface="Arial"/>
              </a:rPr>
              <a:t>“Despite</a:t>
            </a:r>
            <a:r>
              <a:rPr sz="12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2373A"/>
                </a:solidFill>
                <a:latin typeface="Arial"/>
                <a:cs typeface="Arial"/>
              </a:rPr>
              <a:t>having</a:t>
            </a:r>
            <a:r>
              <a:rPr sz="12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20" dirty="0">
                <a:solidFill>
                  <a:srgbClr val="22373A"/>
                </a:solidFill>
                <a:latin typeface="Arial"/>
                <a:cs typeface="Arial"/>
              </a:rPr>
              <a:t>20</a:t>
            </a:r>
            <a:r>
              <a:rPr sz="12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105" dirty="0">
                <a:solidFill>
                  <a:srgbClr val="22373A"/>
                </a:solidFill>
                <a:latin typeface="Arial"/>
                <a:cs typeface="Arial"/>
              </a:rPr>
              <a:t>years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2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85" dirty="0">
                <a:solidFill>
                  <a:srgbClr val="22373A"/>
                </a:solidFill>
                <a:latin typeface="Arial"/>
                <a:cs typeface="Arial"/>
              </a:rPr>
              <a:t>experience</a:t>
            </a:r>
            <a:r>
              <a:rPr sz="12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r>
              <a:rPr sz="12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65" dirty="0">
                <a:solidFill>
                  <a:srgbClr val="22373A"/>
                </a:solidFill>
                <a:latin typeface="Arial"/>
                <a:cs typeface="Arial"/>
              </a:rPr>
              <a:t>C++,</a:t>
            </a:r>
            <a:r>
              <a:rPr sz="1200" i="1" spc="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75" dirty="0">
                <a:solidFill>
                  <a:srgbClr val="22373A"/>
                </a:solidFill>
                <a:latin typeface="Arial"/>
                <a:cs typeface="Arial"/>
              </a:rPr>
              <a:t>when</a:t>
            </a:r>
            <a:r>
              <a:rPr sz="12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sz="12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2373A"/>
                </a:solidFill>
                <a:latin typeface="Arial"/>
                <a:cs typeface="Arial"/>
              </a:rPr>
              <a:t>compile</a:t>
            </a:r>
            <a:r>
              <a:rPr sz="1200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0" dirty="0">
                <a:solidFill>
                  <a:srgbClr val="22373A"/>
                </a:solidFill>
                <a:latin typeface="Arial"/>
                <a:cs typeface="Arial"/>
              </a:rPr>
              <a:t>a </a:t>
            </a:r>
            <a:r>
              <a:rPr sz="1200" i="1" spc="-45" dirty="0">
                <a:solidFill>
                  <a:srgbClr val="22373A"/>
                </a:solidFill>
                <a:latin typeface="Arial"/>
                <a:cs typeface="Arial"/>
              </a:rPr>
              <a:t>non-</a:t>
            </a:r>
            <a:r>
              <a:rPr sz="1200" i="1" spc="-10" dirty="0">
                <a:solidFill>
                  <a:srgbClr val="22373A"/>
                </a:solidFill>
                <a:latin typeface="Arial"/>
                <a:cs typeface="Arial"/>
              </a:rPr>
              <a:t>trivial</a:t>
            </a:r>
            <a:r>
              <a:rPr sz="1200" i="1" spc="-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2373A"/>
                </a:solidFill>
                <a:latin typeface="Arial"/>
                <a:cs typeface="Arial"/>
              </a:rPr>
              <a:t>chunk</a:t>
            </a:r>
            <a:r>
              <a:rPr sz="12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12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75" dirty="0">
                <a:solidFill>
                  <a:srgbClr val="22373A"/>
                </a:solidFill>
                <a:latin typeface="Arial"/>
                <a:cs typeface="Arial"/>
              </a:rPr>
              <a:t>code</a:t>
            </a:r>
            <a:r>
              <a:rPr sz="1200" i="1" spc="-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for</a:t>
            </a:r>
            <a:r>
              <a:rPr sz="12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22373A"/>
                </a:solidFill>
                <a:latin typeface="Arial"/>
                <a:cs typeface="Arial"/>
              </a:rPr>
              <a:t>the</a:t>
            </a:r>
            <a:r>
              <a:rPr sz="12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first</a:t>
            </a:r>
            <a:r>
              <a:rPr sz="12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22373A"/>
                </a:solidFill>
                <a:latin typeface="Arial"/>
                <a:cs typeface="Arial"/>
              </a:rPr>
              <a:t>time</a:t>
            </a:r>
            <a:r>
              <a:rPr sz="12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22373A"/>
                </a:solidFill>
                <a:latin typeface="Arial"/>
                <a:cs typeface="Arial"/>
              </a:rPr>
              <a:t>without</a:t>
            </a:r>
            <a:r>
              <a:rPr sz="1200" i="1" spc="-3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60" dirty="0">
                <a:solidFill>
                  <a:srgbClr val="22373A"/>
                </a:solidFill>
                <a:latin typeface="Arial"/>
                <a:cs typeface="Arial"/>
              </a:rPr>
              <a:t>any</a:t>
            </a:r>
            <a:r>
              <a:rPr sz="12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35" dirty="0">
                <a:solidFill>
                  <a:srgbClr val="22373A"/>
                </a:solidFill>
                <a:latin typeface="Arial"/>
                <a:cs typeface="Arial"/>
              </a:rPr>
              <a:t>error</a:t>
            </a:r>
            <a:r>
              <a:rPr sz="12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or</a:t>
            </a:r>
            <a:r>
              <a:rPr sz="1200" i="1" spc="-2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45" dirty="0">
                <a:solidFill>
                  <a:srgbClr val="22373A"/>
                </a:solidFill>
                <a:latin typeface="Arial"/>
                <a:cs typeface="Arial"/>
              </a:rPr>
              <a:t>warning,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sz="1200" i="1" spc="-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2373A"/>
                </a:solidFill>
                <a:latin typeface="Arial"/>
                <a:cs typeface="Arial"/>
              </a:rPr>
              <a:t>am</a:t>
            </a:r>
            <a:r>
              <a:rPr sz="12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65" dirty="0">
                <a:solidFill>
                  <a:srgbClr val="22373A"/>
                </a:solidFill>
                <a:latin typeface="Arial"/>
                <a:cs typeface="Arial"/>
              </a:rPr>
              <a:t>suspicious.</a:t>
            </a:r>
            <a:r>
              <a:rPr sz="1200" i="1" spc="10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It</a:t>
            </a:r>
            <a:r>
              <a:rPr sz="1200" i="1" spc="-10" dirty="0">
                <a:solidFill>
                  <a:srgbClr val="22373A"/>
                </a:solidFill>
                <a:latin typeface="Arial"/>
                <a:cs typeface="Arial"/>
              </a:rPr>
              <a:t> is</a:t>
            </a:r>
            <a:r>
              <a:rPr sz="12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not,</a:t>
            </a:r>
            <a:r>
              <a:rPr sz="12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65" dirty="0">
                <a:solidFill>
                  <a:srgbClr val="22373A"/>
                </a:solidFill>
                <a:latin typeface="Arial"/>
                <a:cs typeface="Arial"/>
              </a:rPr>
              <a:t>usually,</a:t>
            </a:r>
            <a:r>
              <a:rPr sz="1200" i="1" spc="-1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sz="12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55" dirty="0">
                <a:solidFill>
                  <a:srgbClr val="22373A"/>
                </a:solidFill>
                <a:latin typeface="Arial"/>
                <a:cs typeface="Arial"/>
              </a:rPr>
              <a:t>good</a:t>
            </a:r>
            <a:r>
              <a:rPr sz="1200" i="1" spc="-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200" i="1" spc="-10" dirty="0">
                <a:solidFill>
                  <a:srgbClr val="22373A"/>
                </a:solidFill>
                <a:latin typeface="Arial"/>
                <a:cs typeface="Arial"/>
              </a:rPr>
              <a:t>sign”</a:t>
            </a:r>
            <a:endParaRPr sz="1200">
              <a:latin typeface="Arial"/>
              <a:cs typeface="Arial"/>
            </a:endParaRPr>
          </a:p>
          <a:p>
            <a:pPr marL="1584960">
              <a:lnSpc>
                <a:spcPct val="100000"/>
              </a:lnSpc>
              <a:spcBef>
                <a:spcPts val="515"/>
              </a:spcBef>
            </a:pPr>
            <a:r>
              <a:rPr sz="1100" b="1" i="1" dirty="0">
                <a:solidFill>
                  <a:srgbClr val="22373A"/>
                </a:solidFill>
                <a:latin typeface="Gill Sans MT"/>
                <a:cs typeface="Gill Sans MT"/>
              </a:rPr>
              <a:t>Daniel</a:t>
            </a:r>
            <a:r>
              <a:rPr sz="1100" b="1" i="1" spc="10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100" b="1" i="1" dirty="0">
                <a:solidFill>
                  <a:srgbClr val="22373A"/>
                </a:solidFill>
                <a:latin typeface="Gill Sans MT"/>
                <a:cs typeface="Gill Sans MT"/>
              </a:rPr>
              <a:t>Lemire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,</a:t>
            </a:r>
            <a:r>
              <a:rPr sz="1100" i="1" spc="114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Prof.</a:t>
            </a:r>
            <a:r>
              <a:rPr sz="1100" i="1" spc="2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at</a:t>
            </a:r>
            <a:r>
              <a:rPr sz="1100" i="1" spc="114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the</a:t>
            </a:r>
            <a:r>
              <a:rPr sz="1100" i="1" spc="114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University</a:t>
            </a:r>
            <a:r>
              <a:rPr sz="1100" i="1" spc="114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of</a:t>
            </a:r>
            <a:r>
              <a:rPr sz="1100" i="1" spc="114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i="1" spc="-10" dirty="0">
                <a:solidFill>
                  <a:srgbClr val="22373A"/>
                </a:solidFill>
                <a:latin typeface="Calibri"/>
                <a:cs typeface="Calibri"/>
              </a:rPr>
              <a:t>Quebec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8" name="object 8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3972560" cy="5080"/>
            </a:xfrm>
            <a:custGeom>
              <a:avLst/>
              <a:gdLst/>
              <a:ahLst/>
              <a:cxnLst/>
              <a:rect l="l" t="t" r="r" b="b"/>
              <a:pathLst>
                <a:path w="3972560" h="5080">
                  <a:moveTo>
                    <a:pt x="0" y="5060"/>
                  </a:moveTo>
                  <a:lnTo>
                    <a:pt x="0" y="0"/>
                  </a:lnTo>
                  <a:lnTo>
                    <a:pt x="3972443" y="0"/>
                  </a:lnTo>
                  <a:lnTo>
                    <a:pt x="397244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10" dirty="0"/>
              <a:t>C++</a:t>
            </a:r>
            <a:r>
              <a:rPr sz="1200" spc="45" dirty="0"/>
              <a:t> </a:t>
            </a:r>
            <a:r>
              <a:rPr sz="1200" spc="-170" dirty="0"/>
              <a:t>Weaknesses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580196"/>
            <a:ext cx="5324475" cy="225850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250190" algn="ctr">
              <a:lnSpc>
                <a:spcPct val="100000"/>
              </a:lnSpc>
              <a:spcBef>
                <a:spcPts val="135"/>
              </a:spcBef>
            </a:pPr>
            <a:r>
              <a:rPr sz="1400" spc="-170" dirty="0">
                <a:solidFill>
                  <a:srgbClr val="22373A"/>
                </a:solidFill>
                <a:latin typeface="Arial Black"/>
                <a:cs typeface="Arial Black"/>
              </a:rPr>
              <a:t>Backward-</a:t>
            </a:r>
            <a:r>
              <a:rPr sz="1400" spc="-50" dirty="0">
                <a:solidFill>
                  <a:srgbClr val="22373A"/>
                </a:solidFill>
                <a:latin typeface="Arial Black"/>
                <a:cs typeface="Arial Black"/>
              </a:rPr>
              <a:t>compatibility</a:t>
            </a:r>
            <a:endParaRPr sz="1400" dirty="0">
              <a:latin typeface="Arial Black"/>
              <a:cs typeface="Arial Black"/>
            </a:endParaRPr>
          </a:p>
          <a:p>
            <a:pPr marL="12700" marR="353060">
              <a:lnSpc>
                <a:spcPct val="118000"/>
              </a:lnSpc>
              <a:spcBef>
                <a:spcPts val="1685"/>
              </a:spcBef>
            </a:pPr>
            <a:r>
              <a:rPr sz="1100" spc="-110" dirty="0">
                <a:solidFill>
                  <a:srgbClr val="22373A"/>
                </a:solidFill>
                <a:latin typeface="Tahoma"/>
                <a:cs typeface="Tahoma"/>
              </a:rPr>
              <a:t>‘</a:t>
            </a:r>
            <a:r>
              <a:rPr sz="1100" spc="-110" dirty="0">
                <a:solidFill>
                  <a:srgbClr val="22373A"/>
                </a:solidFill>
                <a:latin typeface="Arial Black"/>
                <a:cs typeface="Arial Black"/>
              </a:rPr>
              <a:t>‘Dangerous</a:t>
            </a:r>
            <a:r>
              <a:rPr sz="1100" spc="1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35" dirty="0">
                <a:solidFill>
                  <a:srgbClr val="22373A"/>
                </a:solidFill>
                <a:latin typeface="Arial Black"/>
                <a:cs typeface="Arial Black"/>
              </a:rPr>
              <a:t>defaults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0" dirty="0">
                <a:solidFill>
                  <a:srgbClr val="22373A"/>
                </a:solidFill>
                <a:latin typeface="Arial Black"/>
                <a:cs typeface="Arial Black"/>
              </a:rPr>
              <a:t>and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5" dirty="0">
                <a:solidFill>
                  <a:srgbClr val="22373A"/>
                </a:solidFill>
                <a:latin typeface="Arial Black"/>
                <a:cs typeface="Arial Black"/>
              </a:rPr>
              <a:t>constructs</a:t>
            </a:r>
            <a:r>
              <a:rPr sz="1100" spc="-145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often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originating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from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C,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cannot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removed or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altered”</a:t>
            </a:r>
            <a:endParaRPr sz="1100" dirty="0">
              <a:latin typeface="Tahoma"/>
              <a:cs typeface="Tahoma"/>
            </a:endParaRPr>
          </a:p>
          <a:p>
            <a:pPr marL="12700" marR="332105">
              <a:lnSpc>
                <a:spcPct val="118000"/>
              </a:lnSpc>
              <a:spcBef>
                <a:spcPts val="944"/>
              </a:spcBef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“Despite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hard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work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committee,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75" dirty="0">
                <a:solidFill>
                  <a:srgbClr val="22373A"/>
                </a:solidFill>
                <a:latin typeface="Arial Black"/>
                <a:cs typeface="Arial Black"/>
              </a:rPr>
              <a:t>newer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0" dirty="0">
                <a:solidFill>
                  <a:srgbClr val="22373A"/>
                </a:solidFill>
                <a:latin typeface="Arial Black"/>
                <a:cs typeface="Arial Black"/>
              </a:rPr>
              <a:t>features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65" dirty="0">
                <a:solidFill>
                  <a:srgbClr val="22373A"/>
                </a:solidFill>
                <a:latin typeface="Arial Black"/>
                <a:cs typeface="Arial Black"/>
              </a:rPr>
              <a:t>sometimes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60" dirty="0">
                <a:solidFill>
                  <a:srgbClr val="22373A"/>
                </a:solidFill>
                <a:latin typeface="Arial Black"/>
                <a:cs typeface="Arial Black"/>
              </a:rPr>
              <a:t>have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Arial Black"/>
                <a:cs typeface="Arial Black"/>
              </a:rPr>
              <a:t>flaws </a:t>
            </a:r>
            <a:r>
              <a:rPr sz="1100" spc="-90" dirty="0">
                <a:solidFill>
                  <a:srgbClr val="22373A"/>
                </a:solidFill>
                <a:latin typeface="Arial Black"/>
                <a:cs typeface="Arial Black"/>
              </a:rPr>
              <a:t>that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25" dirty="0">
                <a:solidFill>
                  <a:srgbClr val="22373A"/>
                </a:solidFill>
                <a:latin typeface="Arial Black"/>
                <a:cs typeface="Arial Black"/>
              </a:rPr>
              <a:t>only</a:t>
            </a:r>
            <a:r>
              <a:rPr sz="11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70" dirty="0">
                <a:solidFill>
                  <a:srgbClr val="22373A"/>
                </a:solidFill>
                <a:latin typeface="Arial Black"/>
                <a:cs typeface="Arial Black"/>
              </a:rPr>
              <a:t>became</a:t>
            </a:r>
            <a:r>
              <a:rPr sz="11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5" dirty="0">
                <a:solidFill>
                  <a:srgbClr val="22373A"/>
                </a:solidFill>
                <a:latin typeface="Arial Black"/>
                <a:cs typeface="Arial Black"/>
              </a:rPr>
              <a:t>obvious</a:t>
            </a:r>
            <a:r>
              <a:rPr sz="11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10" dirty="0">
                <a:solidFill>
                  <a:srgbClr val="22373A"/>
                </a:solidFill>
                <a:latin typeface="Arial Black"/>
                <a:cs typeface="Arial Black"/>
              </a:rPr>
              <a:t>after</a:t>
            </a:r>
            <a:r>
              <a:rPr sz="11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55" dirty="0">
                <a:solidFill>
                  <a:srgbClr val="22373A"/>
                </a:solidFill>
                <a:latin typeface="Arial Black"/>
                <a:cs typeface="Arial Black"/>
              </a:rPr>
              <a:t>extensive</a:t>
            </a:r>
            <a:r>
              <a:rPr sz="11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60" dirty="0">
                <a:solidFill>
                  <a:srgbClr val="22373A"/>
                </a:solidFill>
                <a:latin typeface="Arial Black"/>
                <a:cs typeface="Arial Black"/>
              </a:rPr>
              <a:t>user</a:t>
            </a:r>
            <a:r>
              <a:rPr sz="11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50" dirty="0">
                <a:solidFill>
                  <a:srgbClr val="22373A"/>
                </a:solidFill>
                <a:latin typeface="Arial Black"/>
                <a:cs typeface="Arial Black"/>
              </a:rPr>
              <a:t>experience</a:t>
            </a:r>
            <a:r>
              <a:rPr sz="1100" spc="-15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which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cannot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then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be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fixed”</a:t>
            </a:r>
            <a:endParaRPr sz="1100" dirty="0">
              <a:latin typeface="Tahoma"/>
              <a:cs typeface="Tahoma"/>
            </a:endParaRPr>
          </a:p>
          <a:p>
            <a:pPr marL="12700" marR="264795">
              <a:lnSpc>
                <a:spcPct val="118000"/>
              </a:lnSpc>
              <a:spcBef>
                <a:spcPts val="944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“C++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practice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has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put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an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35" dirty="0">
                <a:solidFill>
                  <a:srgbClr val="22373A"/>
                </a:solidFill>
                <a:latin typeface="Arial Black"/>
                <a:cs typeface="Arial Black"/>
              </a:rPr>
              <a:t>ever-</a:t>
            </a:r>
            <a:r>
              <a:rPr sz="1100" spc="-140" dirty="0">
                <a:solidFill>
                  <a:srgbClr val="22373A"/>
                </a:solidFill>
                <a:latin typeface="Arial Black"/>
                <a:cs typeface="Arial Black"/>
              </a:rPr>
              <a:t>increasing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0" dirty="0">
                <a:solidFill>
                  <a:srgbClr val="22373A"/>
                </a:solidFill>
                <a:latin typeface="Arial Black"/>
                <a:cs typeface="Arial Black"/>
              </a:rPr>
              <a:t>cognitive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30" dirty="0">
                <a:solidFill>
                  <a:srgbClr val="22373A"/>
                </a:solidFill>
                <a:latin typeface="Arial Black"/>
                <a:cs typeface="Arial Black"/>
              </a:rPr>
              <a:t>burden</a:t>
            </a:r>
            <a:r>
              <a:rPr sz="1100" spc="-1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developer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for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what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14" dirty="0">
                <a:solidFill>
                  <a:srgbClr val="22373A"/>
                </a:solidFill>
                <a:latin typeface="Tahoma"/>
                <a:cs typeface="Tahoma"/>
              </a:rPr>
              <a:t>I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feel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has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been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very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little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gain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productivity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or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expressiveness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huge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cost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code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clarity”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4072254" cy="5080"/>
            </a:xfrm>
            <a:custGeom>
              <a:avLst/>
              <a:gdLst/>
              <a:ahLst/>
              <a:cxnLst/>
              <a:rect l="l" t="t" r="r" b="b"/>
              <a:pathLst>
                <a:path w="4072254" h="5080">
                  <a:moveTo>
                    <a:pt x="0" y="5060"/>
                  </a:moveTo>
                  <a:lnTo>
                    <a:pt x="0" y="0"/>
                  </a:lnTo>
                  <a:lnTo>
                    <a:pt x="4071761" y="0"/>
                  </a:lnTo>
                  <a:lnTo>
                    <a:pt x="407176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00" dirty="0"/>
              <a:t>The</a:t>
            </a:r>
            <a:r>
              <a:rPr sz="1200" spc="55" dirty="0"/>
              <a:t> </a:t>
            </a:r>
            <a:r>
              <a:rPr sz="1200" spc="-165" dirty="0"/>
              <a:t>Assembly</a:t>
            </a:r>
            <a:r>
              <a:rPr sz="1200" spc="60" dirty="0"/>
              <a:t> </a:t>
            </a:r>
            <a:r>
              <a:rPr sz="1200" spc="-135" dirty="0"/>
              <a:t>Programming</a:t>
            </a:r>
            <a:r>
              <a:rPr sz="1200" spc="60" dirty="0"/>
              <a:t> </a:t>
            </a:r>
            <a:r>
              <a:rPr sz="1200" spc="-130" dirty="0"/>
              <a:t>Language</a:t>
            </a:r>
            <a:endParaRPr sz="1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7542" y="683596"/>
            <a:ext cx="359850" cy="431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01394">
              <a:lnSpc>
                <a:spcPct val="118000"/>
              </a:lnSpc>
              <a:spcBef>
                <a:spcPts val="100"/>
              </a:spcBef>
            </a:pPr>
            <a:r>
              <a:rPr spc="65" dirty="0"/>
              <a:t>A</a:t>
            </a:r>
            <a:r>
              <a:rPr spc="-40" dirty="0"/>
              <a:t> </a:t>
            </a:r>
            <a:r>
              <a:rPr spc="-25" dirty="0"/>
              <a:t>long</a:t>
            </a:r>
            <a:r>
              <a:rPr spc="-35" dirty="0"/>
              <a:t> </a:t>
            </a:r>
            <a:r>
              <a:rPr spc="-10" dirty="0"/>
              <a:t>time</a:t>
            </a:r>
            <a:r>
              <a:rPr spc="-35" dirty="0"/>
              <a:t> </a:t>
            </a:r>
            <a:r>
              <a:rPr spc="-50" dirty="0"/>
              <a:t>ago,</a:t>
            </a:r>
            <a:r>
              <a:rPr spc="-4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</a:t>
            </a:r>
            <a:r>
              <a:rPr spc="-40" dirty="0"/>
              <a:t> </a:t>
            </a:r>
            <a:r>
              <a:rPr spc="-30" dirty="0"/>
              <a:t>galaxy</a:t>
            </a:r>
            <a:r>
              <a:rPr spc="-35" dirty="0"/>
              <a:t> </a:t>
            </a:r>
            <a:r>
              <a:rPr spc="-30" dirty="0"/>
              <a:t>far, </a:t>
            </a:r>
            <a:r>
              <a:rPr spc="-20" dirty="0"/>
              <a:t>far</a:t>
            </a:r>
            <a:r>
              <a:rPr spc="-25" dirty="0"/>
              <a:t> </a:t>
            </a:r>
            <a:r>
              <a:rPr spc="-65" dirty="0"/>
              <a:t>away....there</a:t>
            </a:r>
            <a:r>
              <a:rPr spc="-20" dirty="0"/>
              <a:t> </a:t>
            </a:r>
            <a:r>
              <a:rPr spc="-75" dirty="0"/>
              <a:t>was</a:t>
            </a:r>
            <a:r>
              <a:rPr spc="-10" dirty="0"/>
              <a:t> </a:t>
            </a:r>
            <a:r>
              <a:rPr spc="-65" dirty="0">
                <a:latin typeface="Arial Black"/>
                <a:cs typeface="Arial Black"/>
              </a:rPr>
              <a:t>Assembly</a:t>
            </a:r>
          </a:p>
          <a:p>
            <a:pPr marL="289560" indent="-177800">
              <a:lnSpc>
                <a:spcPct val="100000"/>
              </a:lnSpc>
              <a:spcBef>
                <a:spcPts val="540"/>
              </a:spcBef>
              <a:buChar char="•"/>
              <a:tabLst>
                <a:tab pos="290195" algn="l"/>
              </a:tabLst>
            </a:pPr>
            <a:r>
              <a:rPr spc="-30" dirty="0">
                <a:solidFill>
                  <a:srgbClr val="22373A"/>
                </a:solidFill>
              </a:rPr>
              <a:t>Extremely </a:t>
            </a:r>
            <a:r>
              <a:rPr spc="-35" dirty="0">
                <a:solidFill>
                  <a:srgbClr val="22373A"/>
                </a:solidFill>
              </a:rPr>
              <a:t>simple</a:t>
            </a:r>
            <a:r>
              <a:rPr spc="-25" dirty="0">
                <a:solidFill>
                  <a:srgbClr val="22373A"/>
                </a:solidFill>
              </a:rPr>
              <a:t> </a:t>
            </a:r>
            <a:r>
              <a:rPr spc="-10" dirty="0">
                <a:solidFill>
                  <a:srgbClr val="22373A"/>
                </a:solidFill>
              </a:rPr>
              <a:t>instructions</a:t>
            </a:r>
          </a:p>
          <a:p>
            <a:pPr marL="289560" indent="-177800">
              <a:lnSpc>
                <a:spcPct val="100000"/>
              </a:lnSpc>
              <a:spcBef>
                <a:spcPts val="535"/>
              </a:spcBef>
              <a:buChar char="•"/>
              <a:tabLst>
                <a:tab pos="290195" algn="l"/>
              </a:tabLst>
            </a:pPr>
            <a:r>
              <a:rPr spc="-45" dirty="0">
                <a:solidFill>
                  <a:srgbClr val="22373A"/>
                </a:solidFill>
              </a:rPr>
              <a:t>Requires</a:t>
            </a:r>
            <a:r>
              <a:rPr spc="-40" dirty="0">
                <a:solidFill>
                  <a:srgbClr val="22373A"/>
                </a:solidFill>
              </a:rPr>
              <a:t> </a:t>
            </a:r>
            <a:r>
              <a:rPr spc="-10" dirty="0">
                <a:solidFill>
                  <a:srgbClr val="22373A"/>
                </a:solidFill>
              </a:rPr>
              <a:t>lots</a:t>
            </a:r>
            <a:r>
              <a:rPr spc="-35" dirty="0">
                <a:solidFill>
                  <a:srgbClr val="22373A"/>
                </a:solidFill>
              </a:rPr>
              <a:t> </a:t>
            </a:r>
            <a:r>
              <a:rPr dirty="0">
                <a:solidFill>
                  <a:srgbClr val="22373A"/>
                </a:solidFill>
              </a:rPr>
              <a:t>of</a:t>
            </a:r>
            <a:r>
              <a:rPr spc="-40" dirty="0">
                <a:solidFill>
                  <a:srgbClr val="22373A"/>
                </a:solidFill>
              </a:rPr>
              <a:t> code </a:t>
            </a:r>
            <a:r>
              <a:rPr dirty="0">
                <a:solidFill>
                  <a:srgbClr val="22373A"/>
                </a:solidFill>
              </a:rPr>
              <a:t>to</a:t>
            </a:r>
            <a:r>
              <a:rPr spc="-40" dirty="0">
                <a:solidFill>
                  <a:srgbClr val="22373A"/>
                </a:solidFill>
              </a:rPr>
              <a:t> </a:t>
            </a:r>
            <a:r>
              <a:rPr dirty="0">
                <a:solidFill>
                  <a:srgbClr val="22373A"/>
                </a:solidFill>
              </a:rPr>
              <a:t>do</a:t>
            </a:r>
            <a:r>
              <a:rPr spc="-35" dirty="0">
                <a:solidFill>
                  <a:srgbClr val="22373A"/>
                </a:solidFill>
              </a:rPr>
              <a:t> </a:t>
            </a:r>
            <a:r>
              <a:rPr spc="-45" dirty="0">
                <a:solidFill>
                  <a:srgbClr val="22373A"/>
                </a:solidFill>
              </a:rPr>
              <a:t>simple</a:t>
            </a:r>
            <a:r>
              <a:rPr spc="-40" dirty="0">
                <a:solidFill>
                  <a:srgbClr val="22373A"/>
                </a:solidFill>
              </a:rPr>
              <a:t> </a:t>
            </a:r>
            <a:r>
              <a:rPr spc="-10" dirty="0">
                <a:solidFill>
                  <a:srgbClr val="22373A"/>
                </a:solidFill>
              </a:rPr>
              <a:t>tasks</a:t>
            </a:r>
          </a:p>
          <a:p>
            <a:pPr marL="289560" indent="-177800">
              <a:lnSpc>
                <a:spcPct val="100000"/>
              </a:lnSpc>
              <a:spcBef>
                <a:spcPts val="535"/>
              </a:spcBef>
              <a:buChar char="•"/>
              <a:tabLst>
                <a:tab pos="290195" algn="l"/>
              </a:tabLst>
            </a:pPr>
            <a:r>
              <a:rPr dirty="0">
                <a:solidFill>
                  <a:srgbClr val="22373A"/>
                </a:solidFill>
              </a:rPr>
              <a:t>Can</a:t>
            </a:r>
            <a:r>
              <a:rPr spc="-45" dirty="0">
                <a:solidFill>
                  <a:srgbClr val="22373A"/>
                </a:solidFill>
              </a:rPr>
              <a:t> </a:t>
            </a:r>
            <a:r>
              <a:rPr spc="-75" dirty="0">
                <a:solidFill>
                  <a:srgbClr val="22373A"/>
                </a:solidFill>
              </a:rPr>
              <a:t>express</a:t>
            </a:r>
            <a:r>
              <a:rPr spc="-10" dirty="0">
                <a:solidFill>
                  <a:srgbClr val="22373A"/>
                </a:solidFill>
              </a:rPr>
              <a:t> </a:t>
            </a:r>
            <a:r>
              <a:rPr spc="-35" dirty="0">
                <a:solidFill>
                  <a:srgbClr val="22373A"/>
                </a:solidFill>
              </a:rPr>
              <a:t>anything</a:t>
            </a:r>
            <a:r>
              <a:rPr spc="-25" dirty="0">
                <a:solidFill>
                  <a:srgbClr val="22373A"/>
                </a:solidFill>
              </a:rPr>
              <a:t> </a:t>
            </a:r>
            <a:r>
              <a:rPr spc="-45" dirty="0">
                <a:solidFill>
                  <a:srgbClr val="22373A"/>
                </a:solidFill>
              </a:rPr>
              <a:t>your</a:t>
            </a:r>
            <a:r>
              <a:rPr spc="-25" dirty="0">
                <a:solidFill>
                  <a:srgbClr val="22373A"/>
                </a:solidFill>
              </a:rPr>
              <a:t> </a:t>
            </a:r>
            <a:r>
              <a:rPr spc="-40" dirty="0">
                <a:solidFill>
                  <a:srgbClr val="22373A"/>
                </a:solidFill>
              </a:rPr>
              <a:t>computer</a:t>
            </a:r>
            <a:r>
              <a:rPr spc="-25" dirty="0">
                <a:solidFill>
                  <a:srgbClr val="22373A"/>
                </a:solidFill>
              </a:rPr>
              <a:t> </a:t>
            </a:r>
            <a:r>
              <a:rPr spc="-20" dirty="0">
                <a:solidFill>
                  <a:srgbClr val="22373A"/>
                </a:solidFill>
              </a:rPr>
              <a:t>can </a:t>
            </a:r>
            <a:r>
              <a:rPr spc="-25" dirty="0">
                <a:solidFill>
                  <a:srgbClr val="22373A"/>
                </a:solidFill>
              </a:rPr>
              <a:t>do</a:t>
            </a:r>
          </a:p>
          <a:p>
            <a:pPr marL="289560" indent="-177800">
              <a:lnSpc>
                <a:spcPct val="100000"/>
              </a:lnSpc>
              <a:spcBef>
                <a:spcPts val="540"/>
              </a:spcBef>
              <a:buChar char="•"/>
              <a:tabLst>
                <a:tab pos="290195" algn="l"/>
              </a:tabLst>
            </a:pPr>
            <a:r>
              <a:rPr spc="-20" dirty="0">
                <a:solidFill>
                  <a:srgbClr val="22373A"/>
                </a:solidFill>
              </a:rPr>
              <a:t>Hard</a:t>
            </a:r>
            <a:r>
              <a:rPr spc="-30" dirty="0">
                <a:solidFill>
                  <a:srgbClr val="22373A"/>
                </a:solidFill>
              </a:rPr>
              <a:t> </a:t>
            </a:r>
            <a:r>
              <a:rPr dirty="0">
                <a:solidFill>
                  <a:srgbClr val="22373A"/>
                </a:solidFill>
              </a:rPr>
              <a:t>to</a:t>
            </a:r>
            <a:r>
              <a:rPr spc="-20" dirty="0">
                <a:solidFill>
                  <a:srgbClr val="22373A"/>
                </a:solidFill>
              </a:rPr>
              <a:t> </a:t>
            </a:r>
            <a:r>
              <a:rPr spc="-50" dirty="0">
                <a:solidFill>
                  <a:srgbClr val="22373A"/>
                </a:solidFill>
              </a:rPr>
              <a:t>read,</a:t>
            </a:r>
            <a:r>
              <a:rPr spc="-15" dirty="0">
                <a:solidFill>
                  <a:srgbClr val="22373A"/>
                </a:solidFill>
              </a:rPr>
              <a:t> </a:t>
            </a:r>
            <a:r>
              <a:rPr spc="-10" dirty="0">
                <a:solidFill>
                  <a:srgbClr val="22373A"/>
                </a:solidFill>
              </a:rPr>
              <a:t>write</a:t>
            </a:r>
          </a:p>
          <a:p>
            <a:pPr marL="289560" marR="5715" indent="-177165">
              <a:lnSpc>
                <a:spcPct val="118000"/>
              </a:lnSpc>
              <a:spcBef>
                <a:spcPts val="300"/>
              </a:spcBef>
              <a:buChar char="•"/>
              <a:tabLst>
                <a:tab pos="290195" algn="l"/>
              </a:tabLst>
            </a:pPr>
            <a:r>
              <a:rPr spc="-40" dirty="0">
                <a:solidFill>
                  <a:srgbClr val="22373A"/>
                </a:solidFill>
              </a:rPr>
              <a:t>...redundant,</a:t>
            </a:r>
            <a:r>
              <a:rPr dirty="0">
                <a:solidFill>
                  <a:srgbClr val="22373A"/>
                </a:solidFill>
              </a:rPr>
              <a:t> </a:t>
            </a:r>
            <a:r>
              <a:rPr spc="-25" dirty="0">
                <a:solidFill>
                  <a:srgbClr val="22373A"/>
                </a:solidFill>
              </a:rPr>
              <a:t>boring</a:t>
            </a:r>
            <a:r>
              <a:rPr spc="-5" dirty="0">
                <a:solidFill>
                  <a:srgbClr val="22373A"/>
                </a:solidFill>
              </a:rPr>
              <a:t> </a:t>
            </a:r>
            <a:r>
              <a:rPr spc="-50" dirty="0">
                <a:solidFill>
                  <a:srgbClr val="22373A"/>
                </a:solidFill>
              </a:rPr>
              <a:t>programming,</a:t>
            </a:r>
            <a:r>
              <a:rPr spc="5" dirty="0">
                <a:solidFill>
                  <a:srgbClr val="22373A"/>
                </a:solidFill>
              </a:rPr>
              <a:t> </a:t>
            </a:r>
            <a:r>
              <a:rPr spc="-45" dirty="0">
                <a:solidFill>
                  <a:srgbClr val="22373A"/>
                </a:solidFill>
              </a:rPr>
              <a:t>bugs</a:t>
            </a:r>
            <a:r>
              <a:rPr spc="-5" dirty="0">
                <a:solidFill>
                  <a:srgbClr val="22373A"/>
                </a:solidFill>
              </a:rPr>
              <a:t> </a:t>
            </a:r>
            <a:r>
              <a:rPr spc="-20" dirty="0">
                <a:solidFill>
                  <a:srgbClr val="22373A"/>
                </a:solidFill>
              </a:rPr>
              <a:t>pro- </a:t>
            </a:r>
            <a:r>
              <a:rPr spc="-10" dirty="0">
                <a:solidFill>
                  <a:srgbClr val="22373A"/>
                </a:solidFill>
              </a:rPr>
              <a:t>liferation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58883" y="766724"/>
            <a:ext cx="1440180" cy="2292350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825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65"/>
              </a:spcBef>
            </a:pPr>
            <a:r>
              <a:rPr sz="600" i="1" spc="-20" dirty="0">
                <a:solidFill>
                  <a:srgbClr val="336699"/>
                </a:solidFill>
                <a:latin typeface="Palatino Linotype"/>
                <a:cs typeface="Palatino Linotype"/>
              </a:rPr>
              <a:t>main:</a:t>
            </a:r>
            <a:endParaRPr sz="6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85"/>
              </a:spcBef>
            </a:pPr>
            <a:r>
              <a:rPr sz="600" i="1" spc="40" dirty="0">
                <a:solidFill>
                  <a:srgbClr val="336699"/>
                </a:solidFill>
                <a:latin typeface="Palatino Linotype"/>
                <a:cs typeface="Palatino Linotype"/>
              </a:rPr>
              <a:t>.Lfunc_begin0:</a:t>
            </a:r>
            <a:endParaRPr sz="600">
              <a:latin typeface="Palatino Linotype"/>
              <a:cs typeface="Palatino Linotype"/>
            </a:endParaRPr>
          </a:p>
          <a:p>
            <a:pPr marL="198755">
              <a:lnSpc>
                <a:spcPct val="100000"/>
              </a:lnSpc>
              <a:spcBef>
                <a:spcPts val="80"/>
              </a:spcBef>
            </a:pPr>
            <a:r>
              <a:rPr sz="600" b="1" spc="-10" dirty="0">
                <a:solidFill>
                  <a:srgbClr val="0066BA"/>
                </a:solidFill>
                <a:latin typeface="Palatino Linotype"/>
                <a:cs typeface="Palatino Linotype"/>
              </a:rPr>
              <a:t>push</a:t>
            </a:r>
            <a:r>
              <a:rPr sz="600" b="1" spc="80" dirty="0">
                <a:solidFill>
                  <a:srgbClr val="0066BA"/>
                </a:solidFill>
                <a:latin typeface="Palatino Linotype"/>
                <a:cs typeface="Palatino Linotype"/>
              </a:rPr>
              <a:t> </a:t>
            </a:r>
            <a:r>
              <a:rPr sz="600" b="1" spc="-25" dirty="0">
                <a:solidFill>
                  <a:srgbClr val="003366"/>
                </a:solidFill>
                <a:latin typeface="Palatino Linotype"/>
                <a:cs typeface="Palatino Linotype"/>
              </a:rPr>
              <a:t>rbp</a:t>
            </a:r>
            <a:endParaRPr sz="6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85"/>
              </a:spcBef>
            </a:pPr>
            <a:r>
              <a:rPr sz="600" i="1" spc="85" dirty="0">
                <a:solidFill>
                  <a:srgbClr val="336699"/>
                </a:solidFill>
                <a:latin typeface="Palatino Linotype"/>
                <a:cs typeface="Palatino Linotype"/>
              </a:rPr>
              <a:t>.Lcfi0:</a:t>
            </a:r>
            <a:endParaRPr sz="6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80"/>
              </a:spcBef>
            </a:pPr>
            <a:r>
              <a:rPr sz="600" i="1" spc="85" dirty="0">
                <a:solidFill>
                  <a:srgbClr val="336699"/>
                </a:solidFill>
                <a:latin typeface="Palatino Linotype"/>
                <a:cs typeface="Palatino Linotype"/>
              </a:rPr>
              <a:t>.Lcfi1:</a:t>
            </a:r>
            <a:endParaRPr sz="600">
              <a:latin typeface="Palatino Linotype"/>
              <a:cs typeface="Palatino Linotype"/>
            </a:endParaRPr>
          </a:p>
          <a:p>
            <a:pPr marL="198755">
              <a:lnSpc>
                <a:spcPct val="100000"/>
              </a:lnSpc>
              <a:spcBef>
                <a:spcPts val="80"/>
              </a:spcBef>
            </a:pPr>
            <a:r>
              <a:rPr sz="600" b="1" spc="-60" dirty="0">
                <a:solidFill>
                  <a:srgbClr val="0066BA"/>
                </a:solidFill>
                <a:latin typeface="Palatino Linotype"/>
                <a:cs typeface="Palatino Linotype"/>
              </a:rPr>
              <a:t>mov</a:t>
            </a:r>
            <a:r>
              <a:rPr sz="600" b="1" spc="190" dirty="0">
                <a:solidFill>
                  <a:srgbClr val="0066BA"/>
                </a:solidFill>
                <a:latin typeface="Palatino Linotype"/>
                <a:cs typeface="Palatino Linotype"/>
              </a:rPr>
              <a:t> </a:t>
            </a:r>
            <a:r>
              <a:rPr sz="600" b="1" dirty="0">
                <a:solidFill>
                  <a:srgbClr val="003366"/>
                </a:solidFill>
                <a:latin typeface="Palatino Linotype"/>
                <a:cs typeface="Palatino Linotype"/>
              </a:rPr>
              <a:t>rbp</a:t>
            </a:r>
            <a:r>
              <a:rPr sz="60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600" spc="1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600" b="1" spc="-25" dirty="0">
                <a:solidFill>
                  <a:srgbClr val="003366"/>
                </a:solidFill>
                <a:latin typeface="Palatino Linotype"/>
                <a:cs typeface="Palatino Linotype"/>
              </a:rPr>
              <a:t>rsp</a:t>
            </a:r>
            <a:endParaRPr sz="6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85"/>
              </a:spcBef>
            </a:pPr>
            <a:r>
              <a:rPr sz="600" i="1" spc="85" dirty="0">
                <a:solidFill>
                  <a:srgbClr val="336699"/>
                </a:solidFill>
                <a:latin typeface="Palatino Linotype"/>
                <a:cs typeface="Palatino Linotype"/>
              </a:rPr>
              <a:t>.Lcfi2:</a:t>
            </a:r>
            <a:endParaRPr sz="600">
              <a:latin typeface="Palatino Linotype"/>
              <a:cs typeface="Palatino Linotype"/>
            </a:endParaRPr>
          </a:p>
          <a:p>
            <a:pPr marL="198755">
              <a:lnSpc>
                <a:spcPct val="100000"/>
              </a:lnSpc>
              <a:spcBef>
                <a:spcPts val="80"/>
              </a:spcBef>
            </a:pPr>
            <a:r>
              <a:rPr sz="600" b="1" dirty="0">
                <a:solidFill>
                  <a:srgbClr val="0066BA"/>
                </a:solidFill>
                <a:latin typeface="Palatino Linotype"/>
                <a:cs typeface="Palatino Linotype"/>
              </a:rPr>
              <a:t>sub</a:t>
            </a:r>
            <a:r>
              <a:rPr sz="600" b="1" spc="140" dirty="0">
                <a:solidFill>
                  <a:srgbClr val="0066BA"/>
                </a:solidFill>
                <a:latin typeface="Palatino Linotype"/>
                <a:cs typeface="Palatino Linotype"/>
              </a:rPr>
              <a:t> </a:t>
            </a:r>
            <a:r>
              <a:rPr sz="600" b="1" spc="55" dirty="0">
                <a:solidFill>
                  <a:srgbClr val="003366"/>
                </a:solidFill>
                <a:latin typeface="Palatino Linotype"/>
                <a:cs typeface="Palatino Linotype"/>
              </a:rPr>
              <a:t>rsp</a:t>
            </a:r>
            <a:r>
              <a:rPr sz="600" spc="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600" spc="14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600" b="1" spc="-25" dirty="0">
                <a:solidFill>
                  <a:srgbClr val="0000DD"/>
                </a:solidFill>
                <a:latin typeface="Palatino Linotype"/>
                <a:cs typeface="Palatino Linotype"/>
              </a:rPr>
              <a:t>16</a:t>
            </a:r>
            <a:endParaRPr sz="600">
              <a:latin typeface="Palatino Linotype"/>
              <a:cs typeface="Palatino Linotype"/>
            </a:endParaRPr>
          </a:p>
          <a:p>
            <a:pPr marL="198755">
              <a:lnSpc>
                <a:spcPct val="100000"/>
              </a:lnSpc>
              <a:spcBef>
                <a:spcPts val="85"/>
              </a:spcBef>
            </a:pPr>
            <a:r>
              <a:rPr sz="600" b="1" spc="-30" dirty="0">
                <a:solidFill>
                  <a:srgbClr val="0066BA"/>
                </a:solidFill>
                <a:latin typeface="Palatino Linotype"/>
                <a:cs typeface="Palatino Linotype"/>
              </a:rPr>
              <a:t>movabs</a:t>
            </a:r>
            <a:r>
              <a:rPr sz="600" b="1" spc="125" dirty="0">
                <a:solidFill>
                  <a:srgbClr val="0066BA"/>
                </a:solidFill>
                <a:latin typeface="Palatino Linotype"/>
                <a:cs typeface="Palatino Linotype"/>
              </a:rPr>
              <a:t> </a:t>
            </a:r>
            <a:r>
              <a:rPr sz="600" b="1" spc="75" dirty="0">
                <a:solidFill>
                  <a:srgbClr val="003366"/>
                </a:solidFill>
                <a:latin typeface="Palatino Linotype"/>
                <a:cs typeface="Palatino Linotype"/>
              </a:rPr>
              <a:t>rdi</a:t>
            </a:r>
            <a:r>
              <a:rPr sz="600" spc="7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600" spc="13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600" b="1" spc="75" dirty="0">
                <a:solidFill>
                  <a:srgbClr val="003366"/>
                </a:solidFill>
                <a:latin typeface="Palatino Linotype"/>
                <a:cs typeface="Palatino Linotype"/>
              </a:rPr>
              <a:t>.L.str</a:t>
            </a:r>
            <a:endParaRPr sz="6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80"/>
              </a:spcBef>
            </a:pPr>
            <a:r>
              <a:rPr sz="600" i="1" spc="-10" dirty="0">
                <a:solidFill>
                  <a:srgbClr val="336699"/>
                </a:solidFill>
                <a:latin typeface="Palatino Linotype"/>
                <a:cs typeface="Palatino Linotype"/>
              </a:rPr>
              <a:t>.Ltmp0:</a:t>
            </a:r>
            <a:endParaRPr sz="600">
              <a:latin typeface="Palatino Linotype"/>
              <a:cs typeface="Palatino Linotype"/>
            </a:endParaRPr>
          </a:p>
          <a:p>
            <a:pPr marL="198755" marR="753110">
              <a:lnSpc>
                <a:spcPct val="111400"/>
              </a:lnSpc>
            </a:pPr>
            <a:r>
              <a:rPr sz="600" b="1" spc="-60" dirty="0">
                <a:solidFill>
                  <a:srgbClr val="0066BA"/>
                </a:solidFill>
                <a:latin typeface="Palatino Linotype"/>
                <a:cs typeface="Palatino Linotype"/>
              </a:rPr>
              <a:t>mov</a:t>
            </a:r>
            <a:r>
              <a:rPr sz="600" b="1" spc="125" dirty="0">
                <a:solidFill>
                  <a:srgbClr val="0066BA"/>
                </a:solidFill>
                <a:latin typeface="Palatino Linotype"/>
                <a:cs typeface="Palatino Linotype"/>
              </a:rPr>
              <a:t> </a:t>
            </a:r>
            <a:r>
              <a:rPr sz="600" b="1" spc="95" dirty="0">
                <a:solidFill>
                  <a:srgbClr val="003366"/>
                </a:solidFill>
                <a:latin typeface="Palatino Linotype"/>
                <a:cs typeface="Palatino Linotype"/>
              </a:rPr>
              <a:t>al</a:t>
            </a:r>
            <a:r>
              <a:rPr sz="6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600" spc="1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600" b="1" spc="-50" dirty="0">
                <a:solidFill>
                  <a:srgbClr val="0000DD"/>
                </a:solidFill>
                <a:latin typeface="Palatino Linotype"/>
                <a:cs typeface="Palatino Linotype"/>
              </a:rPr>
              <a:t>0</a:t>
            </a:r>
            <a:r>
              <a:rPr sz="600" b="1" spc="70" dirty="0">
                <a:solidFill>
                  <a:srgbClr val="0000DD"/>
                </a:solidFill>
                <a:latin typeface="Palatino Linotype"/>
                <a:cs typeface="Palatino Linotype"/>
              </a:rPr>
              <a:t> </a:t>
            </a:r>
            <a:r>
              <a:rPr sz="600" b="1" spc="70" dirty="0">
                <a:solidFill>
                  <a:srgbClr val="0066BA"/>
                </a:solidFill>
                <a:latin typeface="Palatino Linotype"/>
                <a:cs typeface="Palatino Linotype"/>
              </a:rPr>
              <a:t>call</a:t>
            </a:r>
            <a:r>
              <a:rPr sz="600" b="1" spc="165" dirty="0">
                <a:solidFill>
                  <a:srgbClr val="0066BA"/>
                </a:solidFill>
                <a:latin typeface="Palatino Linotype"/>
                <a:cs typeface="Palatino Linotype"/>
              </a:rPr>
              <a:t> </a:t>
            </a:r>
            <a:r>
              <a:rPr sz="600" b="1" spc="-10" dirty="0">
                <a:solidFill>
                  <a:srgbClr val="003366"/>
                </a:solidFill>
                <a:latin typeface="Palatino Linotype"/>
                <a:cs typeface="Palatino Linotype"/>
              </a:rPr>
              <a:t>printf</a:t>
            </a:r>
            <a:r>
              <a:rPr sz="600" b="1" spc="500" dirty="0">
                <a:solidFill>
                  <a:srgbClr val="003366"/>
                </a:solidFill>
                <a:latin typeface="Palatino Linotype"/>
                <a:cs typeface="Palatino Linotype"/>
              </a:rPr>
              <a:t> </a:t>
            </a:r>
            <a:r>
              <a:rPr sz="600" b="1" dirty="0">
                <a:solidFill>
                  <a:srgbClr val="0066BA"/>
                </a:solidFill>
                <a:latin typeface="Palatino Linotype"/>
                <a:cs typeface="Palatino Linotype"/>
              </a:rPr>
              <a:t>xor</a:t>
            </a:r>
            <a:r>
              <a:rPr sz="600" b="1" spc="204" dirty="0">
                <a:solidFill>
                  <a:srgbClr val="0066BA"/>
                </a:solidFill>
                <a:latin typeface="Palatino Linotype"/>
                <a:cs typeface="Palatino Linotype"/>
              </a:rPr>
              <a:t> </a:t>
            </a:r>
            <a:r>
              <a:rPr sz="600" b="1" spc="55" dirty="0">
                <a:solidFill>
                  <a:srgbClr val="003366"/>
                </a:solidFill>
                <a:latin typeface="Palatino Linotype"/>
                <a:cs typeface="Palatino Linotype"/>
              </a:rPr>
              <a:t>ecx</a:t>
            </a:r>
            <a:r>
              <a:rPr sz="600" spc="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600" spc="2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600" b="1" spc="-25" dirty="0">
                <a:solidFill>
                  <a:srgbClr val="003366"/>
                </a:solidFill>
                <a:latin typeface="Palatino Linotype"/>
                <a:cs typeface="Palatino Linotype"/>
              </a:rPr>
              <a:t>ecx</a:t>
            </a:r>
            <a:endParaRPr sz="600">
              <a:latin typeface="Palatino Linotype"/>
              <a:cs typeface="Palatino Linotype"/>
            </a:endParaRPr>
          </a:p>
          <a:p>
            <a:pPr marL="198755" marR="112395">
              <a:lnSpc>
                <a:spcPct val="111400"/>
              </a:lnSpc>
            </a:pPr>
            <a:r>
              <a:rPr sz="600" b="1" spc="-60" dirty="0">
                <a:solidFill>
                  <a:srgbClr val="0066BA"/>
                </a:solidFill>
                <a:latin typeface="Palatino Linotype"/>
                <a:cs typeface="Palatino Linotype"/>
              </a:rPr>
              <a:t>mov</a:t>
            </a:r>
            <a:r>
              <a:rPr sz="600" b="1" spc="175" dirty="0">
                <a:solidFill>
                  <a:srgbClr val="0066BA"/>
                </a:solidFill>
                <a:latin typeface="Palatino Linotype"/>
                <a:cs typeface="Palatino Linotype"/>
              </a:rPr>
              <a:t> </a:t>
            </a:r>
            <a:r>
              <a:rPr sz="600" b="1" spc="-30" dirty="0">
                <a:solidFill>
                  <a:srgbClr val="003366"/>
                </a:solidFill>
                <a:latin typeface="Palatino Linotype"/>
                <a:cs typeface="Palatino Linotype"/>
              </a:rPr>
              <a:t>dword</a:t>
            </a:r>
            <a:r>
              <a:rPr sz="600" b="1" spc="175" dirty="0">
                <a:solidFill>
                  <a:srgbClr val="003366"/>
                </a:solidFill>
                <a:latin typeface="Palatino Linotype"/>
                <a:cs typeface="Palatino Linotype"/>
              </a:rPr>
              <a:t> </a:t>
            </a:r>
            <a:r>
              <a:rPr sz="600" b="1" dirty="0">
                <a:solidFill>
                  <a:srgbClr val="003366"/>
                </a:solidFill>
                <a:latin typeface="Palatino Linotype"/>
                <a:cs typeface="Palatino Linotype"/>
              </a:rPr>
              <a:t>ptr</a:t>
            </a:r>
            <a:r>
              <a:rPr sz="600" b="1" spc="175" dirty="0">
                <a:solidFill>
                  <a:srgbClr val="003366"/>
                </a:solidFill>
                <a:latin typeface="Palatino Linotype"/>
                <a:cs typeface="Palatino Linotype"/>
              </a:rPr>
              <a:t> </a:t>
            </a:r>
            <a:r>
              <a:rPr sz="600" dirty="0">
                <a:solidFill>
                  <a:srgbClr val="22373A"/>
                </a:solidFill>
                <a:latin typeface="Palatino Linotype"/>
                <a:cs typeface="Palatino Linotype"/>
              </a:rPr>
              <a:t>[</a:t>
            </a:r>
            <a:r>
              <a:rPr sz="600" b="1" dirty="0">
                <a:solidFill>
                  <a:srgbClr val="003366"/>
                </a:solidFill>
                <a:latin typeface="Palatino Linotype"/>
                <a:cs typeface="Palatino Linotype"/>
              </a:rPr>
              <a:t>rbp</a:t>
            </a:r>
            <a:r>
              <a:rPr sz="600" b="1" spc="175" dirty="0">
                <a:solidFill>
                  <a:srgbClr val="003366"/>
                </a:solidFill>
                <a:latin typeface="Palatino Linotype"/>
                <a:cs typeface="Palatino Linotype"/>
              </a:rPr>
              <a:t> </a:t>
            </a:r>
            <a:r>
              <a:rPr sz="600" spc="114" dirty="0">
                <a:solidFill>
                  <a:srgbClr val="22373A"/>
                </a:solidFill>
                <a:latin typeface="Palatino Linotype"/>
                <a:cs typeface="Palatino Linotype"/>
              </a:rPr>
              <a:t>-</a:t>
            </a:r>
            <a:r>
              <a:rPr sz="600" spc="1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600" b="1" spc="95" dirty="0">
                <a:solidFill>
                  <a:srgbClr val="0000DD"/>
                </a:solidFill>
                <a:latin typeface="Palatino Linotype"/>
                <a:cs typeface="Palatino Linotype"/>
              </a:rPr>
              <a:t>4</a:t>
            </a:r>
            <a:r>
              <a:rPr sz="6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],</a:t>
            </a:r>
            <a:r>
              <a:rPr sz="600" spc="1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600" b="1" spc="-25" dirty="0">
                <a:solidFill>
                  <a:srgbClr val="003366"/>
                </a:solidFill>
                <a:latin typeface="Palatino Linotype"/>
                <a:cs typeface="Palatino Linotype"/>
              </a:rPr>
              <a:t>eax</a:t>
            </a:r>
            <a:r>
              <a:rPr sz="600" b="1" spc="500" dirty="0">
                <a:solidFill>
                  <a:srgbClr val="003366"/>
                </a:solidFill>
                <a:latin typeface="Palatino Linotype"/>
                <a:cs typeface="Palatino Linotype"/>
              </a:rPr>
              <a:t> </a:t>
            </a:r>
            <a:r>
              <a:rPr sz="600" b="1" spc="-60" dirty="0">
                <a:solidFill>
                  <a:srgbClr val="0066BA"/>
                </a:solidFill>
                <a:latin typeface="Palatino Linotype"/>
                <a:cs typeface="Palatino Linotype"/>
              </a:rPr>
              <a:t>mov</a:t>
            </a:r>
            <a:r>
              <a:rPr sz="600" b="1" spc="120" dirty="0">
                <a:solidFill>
                  <a:srgbClr val="0066BA"/>
                </a:solidFill>
                <a:latin typeface="Palatino Linotype"/>
                <a:cs typeface="Palatino Linotype"/>
              </a:rPr>
              <a:t> </a:t>
            </a:r>
            <a:r>
              <a:rPr sz="600" b="1" spc="50" dirty="0">
                <a:solidFill>
                  <a:srgbClr val="003366"/>
                </a:solidFill>
                <a:latin typeface="Palatino Linotype"/>
                <a:cs typeface="Palatino Linotype"/>
              </a:rPr>
              <a:t>eax</a:t>
            </a:r>
            <a:r>
              <a:rPr sz="6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600" spc="1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600" b="1" spc="-25" dirty="0">
                <a:solidFill>
                  <a:srgbClr val="003366"/>
                </a:solidFill>
                <a:latin typeface="Palatino Linotype"/>
                <a:cs typeface="Palatino Linotype"/>
              </a:rPr>
              <a:t>ecx</a:t>
            </a:r>
            <a:endParaRPr sz="600">
              <a:latin typeface="Palatino Linotype"/>
              <a:cs typeface="Palatino Linotype"/>
            </a:endParaRPr>
          </a:p>
          <a:p>
            <a:pPr marL="198755" marR="793115">
              <a:lnSpc>
                <a:spcPct val="111400"/>
              </a:lnSpc>
            </a:pPr>
            <a:r>
              <a:rPr sz="600" b="1" dirty="0">
                <a:solidFill>
                  <a:srgbClr val="0066BA"/>
                </a:solidFill>
                <a:latin typeface="Palatino Linotype"/>
                <a:cs typeface="Palatino Linotype"/>
              </a:rPr>
              <a:t>add</a:t>
            </a:r>
            <a:r>
              <a:rPr sz="600" b="1" spc="125" dirty="0">
                <a:solidFill>
                  <a:srgbClr val="0066BA"/>
                </a:solidFill>
                <a:latin typeface="Palatino Linotype"/>
                <a:cs typeface="Palatino Linotype"/>
              </a:rPr>
              <a:t> </a:t>
            </a:r>
            <a:r>
              <a:rPr sz="600" b="1" spc="55" dirty="0">
                <a:solidFill>
                  <a:srgbClr val="003366"/>
                </a:solidFill>
                <a:latin typeface="Palatino Linotype"/>
                <a:cs typeface="Palatino Linotype"/>
              </a:rPr>
              <a:t>rsp</a:t>
            </a:r>
            <a:r>
              <a:rPr sz="600" spc="55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600" spc="1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600" b="1" spc="-25" dirty="0">
                <a:solidFill>
                  <a:srgbClr val="0000DD"/>
                </a:solidFill>
                <a:latin typeface="Palatino Linotype"/>
                <a:cs typeface="Palatino Linotype"/>
              </a:rPr>
              <a:t>16</a:t>
            </a:r>
            <a:r>
              <a:rPr sz="600" b="1" spc="500" dirty="0">
                <a:solidFill>
                  <a:srgbClr val="0000DD"/>
                </a:solidFill>
                <a:latin typeface="Palatino Linotype"/>
                <a:cs typeface="Palatino Linotype"/>
              </a:rPr>
              <a:t> </a:t>
            </a:r>
            <a:r>
              <a:rPr sz="600" b="1" spc="-10" dirty="0">
                <a:solidFill>
                  <a:srgbClr val="0066BA"/>
                </a:solidFill>
                <a:latin typeface="Palatino Linotype"/>
                <a:cs typeface="Palatino Linotype"/>
              </a:rPr>
              <a:t>pop</a:t>
            </a:r>
            <a:r>
              <a:rPr sz="600" b="1" spc="65" dirty="0">
                <a:solidFill>
                  <a:srgbClr val="0066BA"/>
                </a:solidFill>
                <a:latin typeface="Palatino Linotype"/>
                <a:cs typeface="Palatino Linotype"/>
              </a:rPr>
              <a:t> </a:t>
            </a:r>
            <a:r>
              <a:rPr sz="600" b="1" spc="-25" dirty="0">
                <a:solidFill>
                  <a:srgbClr val="003366"/>
                </a:solidFill>
                <a:latin typeface="Palatino Linotype"/>
                <a:cs typeface="Palatino Linotype"/>
              </a:rPr>
              <a:t>rbp</a:t>
            </a:r>
            <a:endParaRPr sz="600">
              <a:latin typeface="Palatino Linotype"/>
              <a:cs typeface="Palatino Linotype"/>
            </a:endParaRPr>
          </a:p>
          <a:p>
            <a:pPr marR="1113155" algn="r">
              <a:lnSpc>
                <a:spcPct val="100000"/>
              </a:lnSpc>
              <a:spcBef>
                <a:spcPts val="80"/>
              </a:spcBef>
            </a:pPr>
            <a:r>
              <a:rPr sz="600" b="1" spc="40" dirty="0">
                <a:solidFill>
                  <a:srgbClr val="0066BA"/>
                </a:solidFill>
                <a:latin typeface="Palatino Linotype"/>
                <a:cs typeface="Palatino Linotype"/>
              </a:rPr>
              <a:t>ret</a:t>
            </a:r>
            <a:endParaRPr sz="600">
              <a:latin typeface="Palatino Linotype"/>
              <a:cs typeface="Palatino Linotype"/>
            </a:endParaRPr>
          </a:p>
          <a:p>
            <a:pPr marR="1115060" algn="r">
              <a:lnSpc>
                <a:spcPct val="100000"/>
              </a:lnSpc>
              <a:spcBef>
                <a:spcPts val="85"/>
              </a:spcBef>
            </a:pPr>
            <a:r>
              <a:rPr sz="600" i="1" spc="-10" dirty="0">
                <a:solidFill>
                  <a:srgbClr val="336699"/>
                </a:solidFill>
                <a:latin typeface="Palatino Linotype"/>
                <a:cs typeface="Palatino Linotype"/>
              </a:rPr>
              <a:t>.Ltmp1:</a:t>
            </a:r>
            <a:endParaRPr sz="6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80"/>
              </a:spcBef>
            </a:pPr>
            <a:r>
              <a:rPr sz="600" i="1" spc="-10" dirty="0">
                <a:solidFill>
                  <a:srgbClr val="336699"/>
                </a:solidFill>
                <a:latin typeface="Palatino Linotype"/>
                <a:cs typeface="Palatino Linotype"/>
              </a:rPr>
              <a:t>.Lfunc_end0:</a:t>
            </a:r>
            <a:endParaRPr sz="6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85"/>
              </a:spcBef>
            </a:pPr>
            <a:r>
              <a:rPr sz="600" i="1" spc="95" dirty="0">
                <a:solidFill>
                  <a:srgbClr val="336699"/>
                </a:solidFill>
                <a:latin typeface="Palatino Linotype"/>
                <a:cs typeface="Palatino Linotype"/>
              </a:rPr>
              <a:t>.L.str:</a:t>
            </a:r>
            <a:endParaRPr sz="6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80"/>
              </a:spcBef>
            </a:pPr>
            <a:r>
              <a:rPr sz="600" spc="60" dirty="0">
                <a:solidFill>
                  <a:srgbClr val="336699"/>
                </a:solidFill>
                <a:latin typeface="Palatino Linotype"/>
                <a:cs typeface="Palatino Linotype"/>
              </a:rPr>
              <a:t>.asciz</a:t>
            </a:r>
            <a:endParaRPr sz="6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9151" y="2919209"/>
            <a:ext cx="617855" cy="102235"/>
          </a:xfrm>
          <a:prstGeom prst="rect">
            <a:avLst/>
          </a:prstGeom>
          <a:solidFill>
            <a:srgbClr val="FFEFE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80"/>
              </a:lnSpc>
            </a:pPr>
            <a:r>
              <a:rPr sz="600" dirty="0">
                <a:solidFill>
                  <a:srgbClr val="DD2100"/>
                </a:solidFill>
                <a:latin typeface="Palatino Linotype"/>
                <a:cs typeface="Palatino Linotype"/>
              </a:rPr>
              <a:t>"Hello</a:t>
            </a:r>
            <a:r>
              <a:rPr sz="600" spc="365" dirty="0">
                <a:solidFill>
                  <a:srgbClr val="DD2100"/>
                </a:solidFill>
                <a:latin typeface="Palatino Linotype"/>
                <a:cs typeface="Palatino Linotype"/>
              </a:rPr>
              <a:t> </a:t>
            </a:r>
            <a:r>
              <a:rPr sz="600" spc="-10" dirty="0">
                <a:solidFill>
                  <a:srgbClr val="DD2100"/>
                </a:solidFill>
                <a:latin typeface="Palatino Linotype"/>
                <a:cs typeface="Palatino Linotype"/>
              </a:rPr>
              <a:t>World\n"</a:t>
            </a:r>
            <a:endParaRPr sz="6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9" name="object 9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37"/>
              <a:ext cx="993140" cy="5080"/>
            </a:xfrm>
            <a:custGeom>
              <a:avLst/>
              <a:gdLst/>
              <a:ahLst/>
              <a:cxnLst/>
              <a:rect l="l" t="t" r="r" b="b"/>
              <a:pathLst>
                <a:path w="993140" h="5080">
                  <a:moveTo>
                    <a:pt x="0" y="5060"/>
                  </a:moveTo>
                  <a:lnTo>
                    <a:pt x="0" y="0"/>
                  </a:lnTo>
                  <a:lnTo>
                    <a:pt x="993088" y="0"/>
                  </a:lnTo>
                  <a:lnTo>
                    <a:pt x="99308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10" dirty="0"/>
              <a:t>C++</a:t>
            </a:r>
            <a:r>
              <a:rPr sz="1200" spc="45" dirty="0"/>
              <a:t> </a:t>
            </a:r>
            <a:r>
              <a:rPr sz="1200" spc="-170" dirty="0"/>
              <a:t>Weaknesses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740916"/>
            <a:ext cx="4594225" cy="1794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critics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replacements: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1080"/>
              </a:spcBef>
              <a:buFont typeface="Tahoma"/>
              <a:buChar char="•"/>
              <a:tabLst>
                <a:tab pos="290195" algn="l"/>
                <a:tab pos="944244" algn="l"/>
              </a:tabLst>
            </a:pP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Epochs: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	a</a:t>
            </a:r>
            <a:r>
              <a:rPr sz="1100" spc="375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backward-compatible</a:t>
            </a:r>
            <a:r>
              <a:rPr sz="1100" spc="38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language</a:t>
            </a:r>
            <a:r>
              <a:rPr sz="1100" spc="38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1100" spc="5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evolution</a:t>
            </a:r>
            <a:r>
              <a:rPr sz="1100" spc="38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mechanism</a:t>
            </a:r>
            <a:endParaRPr sz="1100">
              <a:latin typeface="Palatino Linotype"/>
              <a:cs typeface="Palatino Linotype"/>
            </a:endParaRPr>
          </a:p>
          <a:p>
            <a:pPr marL="289560" indent="-177800">
              <a:lnSpc>
                <a:spcPct val="100000"/>
              </a:lnSpc>
              <a:spcBef>
                <a:spcPts val="1235"/>
              </a:spcBef>
              <a:buFont typeface="Tahoma"/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3"/>
              </a:rPr>
              <a:t>Goals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3"/>
              </a:rPr>
              <a:t>and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1100" spc="120" dirty="0">
                <a:solidFill>
                  <a:srgbClr val="22373A"/>
                </a:solidFill>
                <a:latin typeface="Palatino Linotype"/>
                <a:cs typeface="Palatino Linotype"/>
                <a:hlinkClick r:id="rId3"/>
              </a:rPr>
              <a:t>priorities</a:t>
            </a:r>
            <a:r>
              <a:rPr sz="1100" spc="295" dirty="0">
                <a:solidFill>
                  <a:srgbClr val="22373A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1100" spc="100" dirty="0">
                <a:solidFill>
                  <a:srgbClr val="22373A"/>
                </a:solidFill>
                <a:latin typeface="Palatino Linotype"/>
                <a:cs typeface="Palatino Linotype"/>
                <a:hlinkClick r:id="rId3"/>
              </a:rPr>
              <a:t>for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  <a:hlinkClick r:id="rId3"/>
              </a:rPr>
              <a:t>C++</a:t>
            </a:r>
            <a:endParaRPr sz="1100">
              <a:latin typeface="Palatino Linotype"/>
              <a:cs typeface="Palatino Linotype"/>
            </a:endParaRPr>
          </a:p>
          <a:p>
            <a:pPr marL="289560" indent="-177800">
              <a:lnSpc>
                <a:spcPct val="100000"/>
              </a:lnSpc>
              <a:spcBef>
                <a:spcPts val="1235"/>
              </a:spcBef>
              <a:buFont typeface="Tahoma"/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4"/>
              </a:rPr>
              <a:t>Carbon</a:t>
            </a:r>
            <a:r>
              <a:rPr sz="1100" spc="110" dirty="0">
                <a:solidFill>
                  <a:srgbClr val="22373A"/>
                </a:solidFill>
                <a:latin typeface="Palatino Linotype"/>
                <a:cs typeface="Palatino Linotype"/>
                <a:hlinkClick r:id="rId4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  <a:hlinkClick r:id="rId4"/>
              </a:rPr>
              <a:t>Language</a:t>
            </a:r>
            <a:endParaRPr sz="1100">
              <a:latin typeface="Palatino Linotype"/>
              <a:cs typeface="Palatino Linotype"/>
            </a:endParaRPr>
          </a:p>
          <a:p>
            <a:pPr marL="289560" indent="-177800">
              <a:lnSpc>
                <a:spcPct val="100000"/>
              </a:lnSpc>
              <a:spcBef>
                <a:spcPts val="1235"/>
              </a:spcBef>
              <a:buFont typeface="Tahoma"/>
              <a:buChar char="•"/>
              <a:tabLst>
                <a:tab pos="290195" algn="l"/>
              </a:tabLst>
            </a:pPr>
            <a:r>
              <a:rPr sz="1100" spc="90" dirty="0">
                <a:solidFill>
                  <a:srgbClr val="22373A"/>
                </a:solidFill>
                <a:latin typeface="Palatino Linotype"/>
                <a:cs typeface="Palatino Linotype"/>
                <a:hlinkClick r:id="rId5"/>
              </a:rPr>
              <a:t>Circle</a:t>
            </a:r>
            <a:r>
              <a:rPr sz="1100" spc="210" dirty="0">
                <a:solidFill>
                  <a:srgbClr val="22373A"/>
                </a:solidFill>
                <a:latin typeface="Palatino Linotype"/>
                <a:cs typeface="Palatino Linotype"/>
                <a:hlinkClick r:id="rId5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5"/>
              </a:rPr>
              <a:t>C++</a:t>
            </a:r>
            <a:r>
              <a:rPr sz="1100" spc="215" dirty="0">
                <a:solidFill>
                  <a:srgbClr val="22373A"/>
                </a:solidFill>
                <a:latin typeface="Palatino Linotype"/>
                <a:cs typeface="Palatino Linotype"/>
                <a:hlinkClick r:id="rId5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  <a:hlinkClick r:id="rId5"/>
              </a:rPr>
              <a:t>Compiler</a:t>
            </a:r>
            <a:endParaRPr sz="1100">
              <a:latin typeface="Palatino Linotype"/>
              <a:cs typeface="Palatino Linotype"/>
            </a:endParaRPr>
          </a:p>
          <a:p>
            <a:pPr marL="289560" indent="-177800">
              <a:lnSpc>
                <a:spcPct val="100000"/>
              </a:lnSpc>
              <a:spcBef>
                <a:spcPts val="1235"/>
              </a:spcBef>
              <a:buFont typeface="Tahoma"/>
              <a:buChar char="•"/>
              <a:tabLst>
                <a:tab pos="290195" algn="l"/>
                <a:tab pos="1089660" algn="l"/>
                <a:tab pos="3707765" algn="l"/>
              </a:tabLst>
            </a:pPr>
            <a:r>
              <a:rPr sz="1100" spc="-1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Cppfront: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	</a:t>
            </a: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Can</a:t>
            </a:r>
            <a:r>
              <a:rPr sz="1100" spc="295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C++</a:t>
            </a:r>
            <a:r>
              <a:rPr sz="1100" spc="295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be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10x</a:t>
            </a:r>
            <a:r>
              <a:rPr sz="1100" spc="295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simpler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 </a:t>
            </a:r>
            <a:r>
              <a:rPr sz="1100" spc="-295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&amp;</a:t>
            </a:r>
            <a:r>
              <a:rPr sz="1100" spc="295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 </a:t>
            </a:r>
            <a:r>
              <a:rPr sz="1100" spc="10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safer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 </a:t>
            </a:r>
            <a:r>
              <a:rPr sz="1100" spc="27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...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	</a:t>
            </a:r>
            <a:r>
              <a:rPr sz="1100" spc="3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?</a:t>
            </a:r>
            <a:endParaRPr sz="1100">
              <a:latin typeface="Palatino Linotype"/>
              <a:cs typeface="Palatino Linotype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6" name="object 6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4171315" cy="5080"/>
            </a:xfrm>
            <a:custGeom>
              <a:avLst/>
              <a:gdLst/>
              <a:ahLst/>
              <a:cxnLst/>
              <a:rect l="l" t="t" r="r" b="b"/>
              <a:pathLst>
                <a:path w="4171315" h="5080">
                  <a:moveTo>
                    <a:pt x="0" y="5060"/>
                  </a:moveTo>
                  <a:lnTo>
                    <a:pt x="0" y="0"/>
                  </a:lnTo>
                  <a:lnTo>
                    <a:pt x="4171078" y="0"/>
                  </a:lnTo>
                  <a:lnTo>
                    <a:pt x="417107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65" dirty="0"/>
              <a:t>Language</a:t>
            </a:r>
            <a:r>
              <a:rPr sz="1200" spc="100" dirty="0"/>
              <a:t> </a:t>
            </a:r>
            <a:r>
              <a:rPr sz="1200" spc="-130" dirty="0"/>
              <a:t>Complexity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634390" y="1149960"/>
            <a:ext cx="4490720" cy="986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23600"/>
              </a:lnSpc>
              <a:spcBef>
                <a:spcPts val="95"/>
              </a:spcBef>
            </a:pPr>
            <a:r>
              <a:rPr sz="1700" b="1" i="1" dirty="0">
                <a:solidFill>
                  <a:srgbClr val="22373A"/>
                </a:solidFill>
                <a:latin typeface="Gill Sans MT"/>
                <a:cs typeface="Gill Sans MT"/>
              </a:rPr>
              <a:t>Every</a:t>
            </a:r>
            <a:r>
              <a:rPr sz="1700" b="1" i="1" spc="35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dirty="0">
                <a:solidFill>
                  <a:srgbClr val="22373A"/>
                </a:solidFill>
                <a:latin typeface="Gill Sans MT"/>
                <a:cs typeface="Gill Sans MT"/>
              </a:rPr>
              <a:t>second</a:t>
            </a:r>
            <a:r>
              <a:rPr sz="1700" b="1" i="1" spc="36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dirty="0">
                <a:solidFill>
                  <a:srgbClr val="22373A"/>
                </a:solidFill>
                <a:latin typeface="Gill Sans MT"/>
                <a:cs typeface="Gill Sans MT"/>
              </a:rPr>
              <a:t>spent</a:t>
            </a:r>
            <a:r>
              <a:rPr sz="1700" b="1" i="1" spc="35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dirty="0">
                <a:solidFill>
                  <a:srgbClr val="22373A"/>
                </a:solidFill>
                <a:latin typeface="Gill Sans MT"/>
                <a:cs typeface="Gill Sans MT"/>
              </a:rPr>
              <a:t>trying</a:t>
            </a:r>
            <a:r>
              <a:rPr sz="1700" b="1" i="1" spc="36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dirty="0">
                <a:solidFill>
                  <a:srgbClr val="22373A"/>
                </a:solidFill>
                <a:latin typeface="Gill Sans MT"/>
                <a:cs typeface="Gill Sans MT"/>
              </a:rPr>
              <a:t>to</a:t>
            </a:r>
            <a:r>
              <a:rPr sz="1700" b="1" i="1" spc="35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dirty="0">
                <a:solidFill>
                  <a:srgbClr val="22373A"/>
                </a:solidFill>
                <a:latin typeface="Gill Sans MT"/>
                <a:cs typeface="Gill Sans MT"/>
              </a:rPr>
              <a:t>understand</a:t>
            </a:r>
            <a:r>
              <a:rPr sz="1700" b="1" i="1" spc="360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spc="-25" dirty="0">
                <a:solidFill>
                  <a:srgbClr val="22373A"/>
                </a:solidFill>
                <a:latin typeface="Gill Sans MT"/>
                <a:cs typeface="Gill Sans MT"/>
              </a:rPr>
              <a:t>the </a:t>
            </a:r>
            <a:r>
              <a:rPr sz="1700" b="1" i="1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Gill Sans MT"/>
                <a:cs typeface="Gill Sans MT"/>
              </a:rPr>
              <a:t>language</a:t>
            </a:r>
            <a:r>
              <a:rPr sz="1700" b="1" i="1" spc="31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dirty="0">
                <a:solidFill>
                  <a:srgbClr val="22373A"/>
                </a:solidFill>
                <a:latin typeface="Gill Sans MT"/>
                <a:cs typeface="Gill Sans MT"/>
              </a:rPr>
              <a:t>is</a:t>
            </a:r>
            <a:r>
              <a:rPr sz="1700" b="1" i="1" spc="31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dirty="0">
                <a:solidFill>
                  <a:srgbClr val="22373A"/>
                </a:solidFill>
                <a:latin typeface="Gill Sans MT"/>
                <a:cs typeface="Gill Sans MT"/>
              </a:rPr>
              <a:t>one</a:t>
            </a:r>
            <a:r>
              <a:rPr sz="1700" b="1" i="1" spc="31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dirty="0">
                <a:solidFill>
                  <a:srgbClr val="22373A"/>
                </a:solidFill>
                <a:latin typeface="Gill Sans MT"/>
                <a:cs typeface="Gill Sans MT"/>
              </a:rPr>
              <a:t>not</a:t>
            </a:r>
            <a:r>
              <a:rPr sz="1700" b="1" i="1" spc="31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dirty="0">
                <a:solidFill>
                  <a:srgbClr val="22373A"/>
                </a:solidFill>
                <a:latin typeface="Gill Sans MT"/>
                <a:cs typeface="Gill Sans MT"/>
              </a:rPr>
              <a:t>spent</a:t>
            </a:r>
            <a:r>
              <a:rPr sz="1700" b="1" i="1" spc="31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dirty="0">
                <a:solidFill>
                  <a:srgbClr val="22373A"/>
                </a:solidFill>
                <a:latin typeface="Gill Sans MT"/>
                <a:cs typeface="Gill Sans MT"/>
              </a:rPr>
              <a:t>understanding</a:t>
            </a:r>
            <a:r>
              <a:rPr sz="1700" b="1" i="1" spc="315" dirty="0">
                <a:solidFill>
                  <a:srgbClr val="22373A"/>
                </a:solidFill>
                <a:latin typeface="Gill Sans MT"/>
                <a:cs typeface="Gill Sans MT"/>
              </a:rPr>
              <a:t> </a:t>
            </a:r>
            <a:r>
              <a:rPr sz="1700" b="1" i="1" spc="-25" dirty="0">
                <a:solidFill>
                  <a:srgbClr val="22373A"/>
                </a:solidFill>
                <a:latin typeface="Gill Sans MT"/>
                <a:cs typeface="Gill Sans MT"/>
              </a:rPr>
              <a:t>the </a:t>
            </a:r>
            <a:r>
              <a:rPr sz="1700" b="1" i="1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Gill Sans MT"/>
                <a:cs typeface="Gill Sans MT"/>
              </a:rPr>
              <a:t>problem</a:t>
            </a:r>
            <a:endParaRPr sz="1700">
              <a:latin typeface="Gill Sans MT"/>
              <a:cs typeface="Gill Sans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6" name="object 6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4271010" cy="5080"/>
            </a:xfrm>
            <a:custGeom>
              <a:avLst/>
              <a:gdLst/>
              <a:ahLst/>
              <a:cxnLst/>
              <a:rect l="l" t="t" r="r" b="b"/>
              <a:pathLst>
                <a:path w="4271010" h="5080">
                  <a:moveTo>
                    <a:pt x="0" y="5060"/>
                  </a:moveTo>
                  <a:lnTo>
                    <a:pt x="0" y="0"/>
                  </a:lnTo>
                  <a:lnTo>
                    <a:pt x="4270396" y="0"/>
                  </a:lnTo>
                  <a:lnTo>
                    <a:pt x="427039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60" dirty="0"/>
              <a:t>References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371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1/3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294" y="520653"/>
            <a:ext cx="3291840" cy="20872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100" spc="-100" dirty="0">
                <a:solidFill>
                  <a:srgbClr val="22373A"/>
                </a:solidFill>
                <a:latin typeface="Arial Black"/>
                <a:cs typeface="Arial Black"/>
              </a:rPr>
              <a:t>(Un)official</a:t>
            </a:r>
            <a:r>
              <a:rPr sz="1100" spc="7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100" dirty="0">
                <a:solidFill>
                  <a:srgbClr val="22373A"/>
                </a:solidFill>
                <a:latin typeface="Arial Black"/>
                <a:cs typeface="Arial Black"/>
              </a:rPr>
              <a:t>C++</a:t>
            </a:r>
            <a:r>
              <a:rPr sz="1100" spc="7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Arial Black"/>
                <a:cs typeface="Arial Black"/>
              </a:rPr>
              <a:t>reference:*</a:t>
            </a:r>
            <a:endParaRPr sz="1100">
              <a:latin typeface="Arial Black"/>
              <a:cs typeface="Arial Black"/>
            </a:endParaRPr>
          </a:p>
          <a:p>
            <a:pPr marL="289560" indent="-168275">
              <a:lnSpc>
                <a:spcPct val="100000"/>
              </a:lnSpc>
              <a:spcBef>
                <a:spcPts val="450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en.cppreference.com</a:t>
            </a:r>
            <a:endParaRPr sz="1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Clr>
                <a:srgbClr val="22373A"/>
              </a:buClr>
              <a:buFont typeface="Tahoma"/>
              <a:buChar char="•"/>
            </a:pPr>
            <a:endParaRPr sz="1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20" dirty="0">
                <a:solidFill>
                  <a:srgbClr val="22373A"/>
                </a:solidFill>
                <a:latin typeface="Arial Black"/>
                <a:cs typeface="Arial Black"/>
              </a:rPr>
              <a:t>Tutorials:</a:t>
            </a:r>
            <a:endParaRPr sz="1100">
              <a:latin typeface="Arial Black"/>
              <a:cs typeface="Arial Black"/>
            </a:endParaRPr>
          </a:p>
          <a:p>
            <a:pPr marL="289560" indent="-168275">
              <a:lnSpc>
                <a:spcPct val="100000"/>
              </a:lnSpc>
              <a:spcBef>
                <a:spcPts val="450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  <a:hlinkClick r:id="rId3"/>
              </a:rPr>
              <a:t>www.learncpp.com</a:t>
            </a:r>
            <a:endParaRPr sz="1000">
              <a:latin typeface="Palatino Linotype"/>
              <a:cs typeface="Palatino Linotype"/>
            </a:endParaRPr>
          </a:p>
          <a:p>
            <a:pPr marL="289560" indent="-168275">
              <a:lnSpc>
                <a:spcPct val="100000"/>
              </a:lnSpc>
              <a:spcBef>
                <a:spcPts val="17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  <a:hlinkClick r:id="rId4"/>
              </a:rPr>
              <a:t>www.tutorialspoint.com/cplusplus</a:t>
            </a:r>
            <a:endParaRPr sz="1000">
              <a:latin typeface="Palatino Linotype"/>
              <a:cs typeface="Palatino Linotype"/>
            </a:endParaRPr>
          </a:p>
          <a:p>
            <a:pPr marL="289560" indent="-168275">
              <a:lnSpc>
                <a:spcPct val="100000"/>
              </a:lnSpc>
              <a:spcBef>
                <a:spcPts val="17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  <a:hlinkClick r:id="rId5"/>
              </a:rPr>
              <a:t>en.wikibooks.org/wiki/C++</a:t>
            </a:r>
            <a:endParaRPr sz="1000">
              <a:latin typeface="Palatino Linotype"/>
              <a:cs typeface="Palatino Linotype"/>
            </a:endParaRPr>
          </a:p>
          <a:p>
            <a:pPr marL="289560" indent="-168275">
              <a:lnSpc>
                <a:spcPct val="100000"/>
              </a:lnSpc>
              <a:spcBef>
                <a:spcPts val="17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65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yet</a:t>
            </a:r>
            <a:r>
              <a:rPr sz="1000" spc="395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another</a:t>
            </a:r>
            <a:r>
              <a:rPr sz="1000" spc="395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 </a:t>
            </a:r>
            <a:r>
              <a:rPr sz="1000" spc="55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insignificant...programming</a:t>
            </a:r>
            <a:r>
              <a:rPr sz="1000" spc="395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  <a:hlinkClick r:id="rId6"/>
              </a:rPr>
              <a:t>notes</a:t>
            </a:r>
            <a:endParaRPr sz="1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Clr>
                <a:srgbClr val="22373A"/>
              </a:buClr>
              <a:buFont typeface="Tahoma"/>
              <a:buChar char="•"/>
            </a:pPr>
            <a:endParaRPr sz="1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sz="1100" spc="-100" dirty="0">
                <a:solidFill>
                  <a:srgbClr val="22373A"/>
                </a:solidFill>
                <a:latin typeface="Arial Black"/>
                <a:cs typeface="Arial Black"/>
              </a:rPr>
              <a:t>Other</a:t>
            </a:r>
            <a:r>
              <a:rPr sz="1100" spc="2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Arial Black"/>
                <a:cs typeface="Arial Black"/>
              </a:rPr>
              <a:t>resources:</a:t>
            </a:r>
            <a:endParaRPr sz="1100">
              <a:latin typeface="Arial Black"/>
              <a:cs typeface="Arial Black"/>
            </a:endParaRPr>
          </a:p>
          <a:p>
            <a:pPr marL="289560" indent="-168275">
              <a:lnSpc>
                <a:spcPct val="100000"/>
              </a:lnSpc>
              <a:spcBef>
                <a:spcPts val="45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  <a:hlinkClick r:id="rId7"/>
              </a:rPr>
              <a:t>stackoverflow.com/questions/tagged/c++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2846832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931" y="2829715"/>
            <a:ext cx="3586479" cy="3460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900" dirty="0">
                <a:solidFill>
                  <a:srgbClr val="394B4E"/>
                </a:solidFill>
                <a:latin typeface="Arial Black"/>
                <a:cs typeface="Arial Black"/>
              </a:rPr>
              <a:t>*</a:t>
            </a:r>
            <a:r>
              <a:rPr sz="900" spc="-25" dirty="0">
                <a:solidFill>
                  <a:srgbClr val="394B4E"/>
                </a:solidFill>
                <a:latin typeface="Arial Black"/>
                <a:cs typeface="Arial Black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The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full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50" dirty="0">
                <a:solidFill>
                  <a:srgbClr val="394B4E"/>
                </a:solidFill>
                <a:latin typeface="Tahoma"/>
                <a:cs typeface="Tahoma"/>
              </a:rPr>
              <a:t>C++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394B4E"/>
                </a:solidFill>
                <a:latin typeface="Tahoma"/>
                <a:cs typeface="Tahoma"/>
              </a:rPr>
              <a:t>standard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draft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can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be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394B4E"/>
                </a:solidFill>
                <a:latin typeface="Tahoma"/>
                <a:cs typeface="Tahoma"/>
              </a:rPr>
              <a:t>found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at</a:t>
            </a:r>
            <a:r>
              <a:rPr sz="900" spc="-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100" dirty="0">
                <a:solidFill>
                  <a:srgbClr val="394B4E"/>
                </a:solidFill>
                <a:latin typeface="Palatino Linotype"/>
                <a:cs typeface="Palatino Linotype"/>
                <a:hlinkClick r:id="rId8"/>
              </a:rPr>
              <a:t>eel.is/c++draft/full</a:t>
            </a:r>
            <a:endParaRPr sz="900">
              <a:latin typeface="Palatino Linotype"/>
              <a:cs typeface="Palatino Linotype"/>
            </a:endParaRPr>
          </a:p>
          <a:p>
            <a:pPr marL="134620">
              <a:lnSpc>
                <a:spcPct val="100000"/>
              </a:lnSpc>
              <a:spcBef>
                <a:spcPts val="180"/>
              </a:spcBef>
            </a:pP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Don’t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20" dirty="0">
                <a:solidFill>
                  <a:srgbClr val="394B4E"/>
                </a:solidFill>
                <a:latin typeface="Tahoma"/>
                <a:cs typeface="Tahoma"/>
              </a:rPr>
              <a:t>open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it!</a:t>
            </a:r>
            <a:r>
              <a:rPr sz="900" spc="9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it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is</a:t>
            </a:r>
            <a:r>
              <a:rPr sz="900" spc="10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a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html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40" dirty="0">
                <a:solidFill>
                  <a:srgbClr val="394B4E"/>
                </a:solidFill>
                <a:latin typeface="Tahoma"/>
                <a:cs typeface="Tahoma"/>
              </a:rPr>
              <a:t>web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-25" dirty="0">
                <a:solidFill>
                  <a:srgbClr val="394B4E"/>
                </a:solidFill>
                <a:latin typeface="Tahoma"/>
                <a:cs typeface="Tahoma"/>
              </a:rPr>
              <a:t>page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of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B4E"/>
                </a:solidFill>
                <a:latin typeface="Tahoma"/>
                <a:cs typeface="Tahoma"/>
              </a:rPr>
              <a:t>32</a:t>
            </a:r>
            <a:r>
              <a:rPr sz="900" spc="5" dirty="0">
                <a:solidFill>
                  <a:srgbClr val="394B4E"/>
                </a:solidFill>
                <a:latin typeface="Tahoma"/>
                <a:cs typeface="Tahoma"/>
              </a:rPr>
              <a:t> </a:t>
            </a:r>
            <a:r>
              <a:rPr sz="900" spc="35" dirty="0">
                <a:solidFill>
                  <a:srgbClr val="394B4E"/>
                </a:solidFill>
                <a:latin typeface="Tahoma"/>
                <a:cs typeface="Tahoma"/>
              </a:rPr>
              <a:t>MB!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9" name="object 9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37"/>
              <a:ext cx="4866640" cy="5080"/>
            </a:xfrm>
            <a:custGeom>
              <a:avLst/>
              <a:gdLst/>
              <a:ahLst/>
              <a:cxnLst/>
              <a:rect l="l" t="t" r="r" b="b"/>
              <a:pathLst>
                <a:path w="4866640" h="5080">
                  <a:moveTo>
                    <a:pt x="0" y="5060"/>
                  </a:moveTo>
                  <a:lnTo>
                    <a:pt x="0" y="0"/>
                  </a:lnTo>
                  <a:lnTo>
                    <a:pt x="4866302" y="0"/>
                  </a:lnTo>
                  <a:lnTo>
                    <a:pt x="486630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60" dirty="0"/>
              <a:t>References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371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3/3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294" y="394124"/>
            <a:ext cx="2561590" cy="272224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100" spc="-10" dirty="0">
                <a:solidFill>
                  <a:srgbClr val="22373A"/>
                </a:solidFill>
                <a:latin typeface="Arial Black"/>
                <a:cs typeface="Arial Black"/>
              </a:rPr>
              <a:t>News:</a:t>
            </a:r>
            <a:endParaRPr sz="1100">
              <a:latin typeface="Arial Black"/>
              <a:cs typeface="Arial Black"/>
            </a:endParaRPr>
          </a:p>
          <a:p>
            <a:pPr marL="289560" indent="-168275">
              <a:lnSpc>
                <a:spcPct val="100000"/>
              </a:lnSpc>
              <a:spcBef>
                <a:spcPts val="450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55" dirty="0">
                <a:solidFill>
                  <a:srgbClr val="22373A"/>
                </a:solidFill>
                <a:latin typeface="Palatino Linotype"/>
                <a:cs typeface="Palatino Linotype"/>
                <a:hlinkClick r:id="rId2"/>
              </a:rPr>
              <a:t>isocpp.org</a:t>
            </a:r>
            <a:r>
              <a:rPr sz="1000" spc="1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(Standard</a:t>
            </a:r>
            <a:r>
              <a:rPr sz="10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000" spc="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Foundation)</a:t>
            </a:r>
            <a:endParaRPr sz="1000">
              <a:latin typeface="Tahoma"/>
              <a:cs typeface="Tahoma"/>
            </a:endParaRPr>
          </a:p>
          <a:p>
            <a:pPr marL="289560" indent="-168275">
              <a:lnSpc>
                <a:spcPct val="100000"/>
              </a:lnSpc>
              <a:spcBef>
                <a:spcPts val="17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45" dirty="0">
                <a:solidFill>
                  <a:srgbClr val="22373A"/>
                </a:solidFill>
                <a:latin typeface="Palatino Linotype"/>
                <a:cs typeface="Palatino Linotype"/>
                <a:hlinkClick r:id="rId3"/>
              </a:rPr>
              <a:t>cpp.libhunt.com/newsletter/archive</a:t>
            </a:r>
            <a:endParaRPr sz="1000">
              <a:latin typeface="Palatino Linotype"/>
              <a:cs typeface="Palatino Linotype"/>
            </a:endParaRPr>
          </a:p>
          <a:p>
            <a:pPr marL="289560" indent="-168275">
              <a:lnSpc>
                <a:spcPct val="100000"/>
              </a:lnSpc>
              <a:spcBef>
                <a:spcPts val="17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  <a:hlinkClick r:id="rId4"/>
              </a:rPr>
              <a:t>www.meetingcpp.com/blog/blogroll/</a:t>
            </a:r>
            <a:endParaRPr sz="1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100" spc="-80" dirty="0">
                <a:solidFill>
                  <a:srgbClr val="22373A"/>
                </a:solidFill>
                <a:latin typeface="Arial Black"/>
                <a:cs typeface="Arial Black"/>
              </a:rPr>
              <a:t>Main</a:t>
            </a:r>
            <a:r>
              <a:rPr sz="1100" spc="-1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Arial Black"/>
                <a:cs typeface="Arial Black"/>
              </a:rPr>
              <a:t>conferences:</a:t>
            </a:r>
            <a:endParaRPr sz="1100">
              <a:latin typeface="Arial Black"/>
              <a:cs typeface="Arial Black"/>
            </a:endParaRPr>
          </a:p>
          <a:p>
            <a:pPr marL="289560" indent="-168275">
              <a:lnSpc>
                <a:spcPct val="100000"/>
              </a:lnSpc>
              <a:spcBef>
                <a:spcPts val="450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-40" dirty="0">
                <a:solidFill>
                  <a:srgbClr val="22373A"/>
                </a:solidFill>
                <a:latin typeface="Palatino Linotype"/>
                <a:cs typeface="Palatino Linotype"/>
                <a:hlinkClick r:id="rId5"/>
              </a:rPr>
              <a:t>www.meetingcpp.com</a:t>
            </a:r>
            <a:r>
              <a:rPr sz="1000" spc="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  <a:hlinkClick r:id="rId6"/>
              </a:rPr>
              <a:t>(slides)</a:t>
            </a:r>
            <a:endParaRPr sz="1000">
              <a:latin typeface="Tahoma"/>
              <a:cs typeface="Tahoma"/>
            </a:endParaRPr>
          </a:p>
          <a:p>
            <a:pPr marL="289560" indent="-168275">
              <a:lnSpc>
                <a:spcPct val="100000"/>
              </a:lnSpc>
              <a:spcBef>
                <a:spcPts val="17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  <a:hlinkClick r:id="rId7"/>
              </a:rPr>
              <a:t>cppcon.org</a:t>
            </a:r>
            <a:r>
              <a:rPr sz="1000" spc="3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  <a:hlinkClick r:id="rId8"/>
              </a:rPr>
              <a:t>(slides)</a:t>
            </a:r>
            <a:endParaRPr sz="1000">
              <a:latin typeface="Tahoma"/>
              <a:cs typeface="Tahoma"/>
            </a:endParaRPr>
          </a:p>
          <a:p>
            <a:pPr marL="289560" indent="-168275">
              <a:lnSpc>
                <a:spcPct val="100000"/>
              </a:lnSpc>
              <a:spcBef>
                <a:spcPts val="17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  <a:hlinkClick r:id="rId9"/>
              </a:rPr>
              <a:t>isocpp.com</a:t>
            </a:r>
            <a:r>
              <a:rPr sz="1000" spc="150" dirty="0">
                <a:solidFill>
                  <a:srgbClr val="22373A"/>
                </a:solidFill>
                <a:latin typeface="Palatino Linotype"/>
                <a:cs typeface="Palatino Linotype"/>
                <a:hlinkClick r:id="rId9"/>
              </a:rPr>
              <a:t> 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  <a:hlinkClick r:id="rId9"/>
              </a:rPr>
              <a:t>conference</a:t>
            </a:r>
            <a:r>
              <a:rPr sz="1000" spc="155" dirty="0">
                <a:solidFill>
                  <a:srgbClr val="22373A"/>
                </a:solidFill>
                <a:latin typeface="Palatino Linotype"/>
                <a:cs typeface="Palatino Linotype"/>
                <a:hlinkClick r:id="rId9"/>
              </a:rPr>
              <a:t>  </a:t>
            </a:r>
            <a:r>
              <a:rPr sz="1000" spc="165" dirty="0">
                <a:solidFill>
                  <a:srgbClr val="22373A"/>
                </a:solidFill>
                <a:latin typeface="Palatino Linotype"/>
                <a:cs typeface="Palatino Linotype"/>
                <a:hlinkClick r:id="rId9"/>
              </a:rPr>
              <a:t>list</a:t>
            </a:r>
            <a:endParaRPr sz="1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buClr>
                <a:srgbClr val="22373A"/>
              </a:buClr>
              <a:buFont typeface="Tahoma"/>
              <a:buChar char="•"/>
            </a:pPr>
            <a:endParaRPr sz="1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</a:pPr>
            <a:r>
              <a:rPr sz="1100" spc="-114" dirty="0">
                <a:solidFill>
                  <a:srgbClr val="22373A"/>
                </a:solidFill>
                <a:latin typeface="Arial Black"/>
                <a:cs typeface="Arial Black"/>
              </a:rPr>
              <a:t>Coding</a:t>
            </a:r>
            <a:r>
              <a:rPr sz="1100" spc="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75" dirty="0">
                <a:solidFill>
                  <a:srgbClr val="22373A"/>
                </a:solidFill>
                <a:latin typeface="Arial Black"/>
                <a:cs typeface="Arial Black"/>
              </a:rPr>
              <a:t>exercises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0" dirty="0">
                <a:solidFill>
                  <a:srgbClr val="22373A"/>
                </a:solidFill>
                <a:latin typeface="Arial Black"/>
                <a:cs typeface="Arial Black"/>
              </a:rPr>
              <a:t>and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14" dirty="0">
                <a:solidFill>
                  <a:srgbClr val="22373A"/>
                </a:solidFill>
                <a:latin typeface="Arial Black"/>
                <a:cs typeface="Arial Black"/>
              </a:rPr>
              <a:t>other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Arial Black"/>
                <a:cs typeface="Arial Black"/>
              </a:rPr>
              <a:t>resources:</a:t>
            </a:r>
            <a:endParaRPr sz="1100">
              <a:latin typeface="Arial Black"/>
              <a:cs typeface="Arial Black"/>
            </a:endParaRPr>
          </a:p>
          <a:p>
            <a:pPr marL="289560" indent="-168275">
              <a:lnSpc>
                <a:spcPct val="100000"/>
              </a:lnSpc>
              <a:spcBef>
                <a:spcPts val="45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  <a:hlinkClick r:id="rId10"/>
              </a:rPr>
              <a:t>www.hackerrank.com/domains/cpp</a:t>
            </a:r>
            <a:endParaRPr sz="1000">
              <a:latin typeface="Palatino Linotype"/>
              <a:cs typeface="Palatino Linotype"/>
            </a:endParaRPr>
          </a:p>
          <a:p>
            <a:pPr marL="289560" indent="-168275">
              <a:lnSpc>
                <a:spcPct val="100000"/>
              </a:lnSpc>
              <a:spcBef>
                <a:spcPts val="17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  <a:hlinkClick r:id="rId11"/>
              </a:rPr>
              <a:t>leetcode.com/problemset/algorithms</a:t>
            </a:r>
            <a:endParaRPr sz="1000">
              <a:latin typeface="Palatino Linotype"/>
              <a:cs typeface="Palatino Linotype"/>
            </a:endParaRPr>
          </a:p>
          <a:p>
            <a:pPr marL="289560" indent="-168275">
              <a:lnSpc>
                <a:spcPct val="100000"/>
              </a:lnSpc>
              <a:spcBef>
                <a:spcPts val="17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45" dirty="0">
                <a:solidFill>
                  <a:srgbClr val="22373A"/>
                </a:solidFill>
                <a:latin typeface="Palatino Linotype"/>
                <a:cs typeface="Palatino Linotype"/>
                <a:hlinkClick r:id="rId12"/>
              </a:rPr>
              <a:t>open.kattis.com</a:t>
            </a:r>
            <a:endParaRPr sz="1000">
              <a:latin typeface="Palatino Linotype"/>
              <a:cs typeface="Palatino Linotype"/>
            </a:endParaRPr>
          </a:p>
          <a:p>
            <a:pPr marL="289560" indent="-168275">
              <a:lnSpc>
                <a:spcPct val="100000"/>
              </a:lnSpc>
              <a:spcBef>
                <a:spcPts val="175"/>
              </a:spcBef>
              <a:buFont typeface="Tahoma"/>
              <a:buChar char="•"/>
              <a:tabLst>
                <a:tab pos="290195" algn="l"/>
              </a:tabLst>
            </a:pP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  <a:hlinkClick r:id="rId13"/>
              </a:rPr>
              <a:t>cpppatterns.com</a:t>
            </a:r>
            <a:endParaRPr sz="1000">
              <a:latin typeface="Palatino Linotype"/>
              <a:cs typeface="Palatino Linotype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7" name="object 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4965700" cy="5080"/>
            </a:xfrm>
            <a:custGeom>
              <a:avLst/>
              <a:gdLst/>
              <a:ahLst/>
              <a:cxnLst/>
              <a:rect l="l" t="t" r="r" b="b"/>
              <a:pathLst>
                <a:path w="4965700" h="5080">
                  <a:moveTo>
                    <a:pt x="0" y="5060"/>
                  </a:moveTo>
                  <a:lnTo>
                    <a:pt x="0" y="0"/>
                  </a:lnTo>
                  <a:lnTo>
                    <a:pt x="4965532" y="0"/>
                  </a:lnTo>
                  <a:lnTo>
                    <a:pt x="496553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304" y="1156752"/>
            <a:ext cx="169100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65" dirty="0">
                <a:solidFill>
                  <a:srgbClr val="22373A"/>
                </a:solidFill>
                <a:hlinkClick r:id="rId2" action="ppaction://hlinksldjump"/>
              </a:rPr>
              <a:t>The</a:t>
            </a:r>
            <a:r>
              <a:rPr sz="2450" spc="-20" dirty="0">
                <a:solidFill>
                  <a:srgbClr val="22373A"/>
                </a:solidFill>
                <a:hlinkClick r:id="rId2" action="ppaction://hlinksldjump"/>
              </a:rPr>
              <a:t> </a:t>
            </a:r>
            <a:r>
              <a:rPr sz="2450" spc="-300" dirty="0">
                <a:solidFill>
                  <a:srgbClr val="22373A"/>
                </a:solidFill>
                <a:hlinkClick r:id="rId2" action="ppaction://hlinksldjump"/>
              </a:rPr>
              <a:t>Course</a:t>
            </a:r>
            <a:endParaRPr sz="2450"/>
          </a:p>
        </p:txBody>
      </p:sp>
      <p:grpSp>
        <p:nvGrpSpPr>
          <p:cNvPr id="3" name="object 3"/>
          <p:cNvGrpSpPr/>
          <p:nvPr/>
        </p:nvGrpSpPr>
        <p:grpSpPr>
          <a:xfrm>
            <a:off x="1356004" y="1771414"/>
            <a:ext cx="3048635" cy="5080"/>
            <a:chOff x="1356004" y="1771414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1356004" y="1771414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6004" y="1771414"/>
              <a:ext cx="2627630" cy="5080"/>
            </a:xfrm>
            <a:custGeom>
              <a:avLst/>
              <a:gdLst/>
              <a:ahLst/>
              <a:cxnLst/>
              <a:rect l="l" t="t" r="r" b="b"/>
              <a:pathLst>
                <a:path w="2627629" h="5080">
                  <a:moveTo>
                    <a:pt x="0" y="5060"/>
                  </a:moveTo>
                  <a:lnTo>
                    <a:pt x="0" y="0"/>
                  </a:lnTo>
                  <a:lnTo>
                    <a:pt x="2627593" y="0"/>
                  </a:lnTo>
                  <a:lnTo>
                    <a:pt x="262759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7"/>
            <a:ext cx="359833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00" dirty="0"/>
              <a:t>The</a:t>
            </a:r>
            <a:r>
              <a:rPr sz="1200" spc="10" dirty="0"/>
              <a:t> </a:t>
            </a:r>
            <a:r>
              <a:rPr sz="1200" spc="-140" dirty="0"/>
              <a:t>Course</a:t>
            </a:r>
            <a:r>
              <a:rPr lang="en-US" sz="1200" spc="-140" dirty="0"/>
              <a:t>:  </a:t>
            </a:r>
            <a:r>
              <a:rPr lang="en-US" sz="1200" dirty="0">
                <a:solidFill>
                  <a:schemeClr val="bg1"/>
                </a:solidFill>
                <a:latin typeface="Palatino Linotype"/>
                <a:cs typeface="Palatino Linotype"/>
              </a:rPr>
              <a:t>9</a:t>
            </a:r>
            <a:r>
              <a:rPr lang="en-US" sz="1200" spc="-60" dirty="0">
                <a:solidFill>
                  <a:schemeClr val="bg1"/>
                </a:solidFill>
                <a:latin typeface="Palatino Linotype"/>
                <a:cs typeface="Palatino Linotype"/>
              </a:rPr>
              <a:t> </a:t>
            </a:r>
            <a:r>
              <a:rPr lang="en-US" sz="1200" spc="-10" dirty="0">
                <a:solidFill>
                  <a:schemeClr val="bg1"/>
                </a:solidFill>
                <a:latin typeface="Palatino Linotype"/>
                <a:cs typeface="Palatino Linotype"/>
              </a:rPr>
              <a:t>Weeks on </a:t>
            </a:r>
            <a:r>
              <a:rPr lang="en-US" sz="1200" dirty="0">
                <a:solidFill>
                  <a:schemeClr val="bg1"/>
                </a:solidFill>
                <a:latin typeface="Palatino Linotype"/>
                <a:cs typeface="Palatino Linotype"/>
              </a:rPr>
              <a:t>C++20</a:t>
            </a:r>
            <a:r>
              <a:rPr lang="en-US" sz="1200" spc="229" dirty="0">
                <a:solidFill>
                  <a:schemeClr val="bg1"/>
                </a:solidFill>
                <a:latin typeface="Palatino Linotype"/>
                <a:cs typeface="Palatino Linotype"/>
              </a:rPr>
              <a:t>/</a:t>
            </a:r>
            <a:r>
              <a:rPr lang="en-US" sz="1200" spc="-10" dirty="0">
                <a:solidFill>
                  <a:schemeClr val="bg1"/>
                </a:solidFill>
                <a:latin typeface="Palatino Linotype"/>
                <a:cs typeface="Palatino Linotype"/>
              </a:rPr>
              <a:t>C++23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2442" y="457644"/>
            <a:ext cx="3713479" cy="228652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6695" indent="-177800">
              <a:lnSpc>
                <a:spcPct val="100000"/>
              </a:lnSpc>
              <a:spcBef>
                <a:spcPts val="775"/>
              </a:spcBef>
              <a:buFont typeface="Tahoma"/>
              <a:buChar char="•"/>
              <a:tabLst>
                <a:tab pos="227329" algn="l"/>
              </a:tabLst>
            </a:pPr>
            <a:r>
              <a:rPr lang="en-US" sz="105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Week 1: </a:t>
            </a:r>
            <a:r>
              <a:rPr sz="105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Installation</a:t>
            </a:r>
            <a:r>
              <a:rPr sz="1050" spc="-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50" spc="-80" dirty="0">
                <a:solidFill>
                  <a:srgbClr val="22373A"/>
                </a:solidFill>
                <a:latin typeface="Palatino Linotype"/>
                <a:cs typeface="Palatino Linotype"/>
              </a:rPr>
              <a:t>and</a:t>
            </a:r>
            <a:r>
              <a:rPr sz="105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50" spc="-55" dirty="0">
                <a:solidFill>
                  <a:srgbClr val="22373A"/>
                </a:solidFill>
                <a:latin typeface="Palatino Linotype"/>
                <a:cs typeface="Palatino Linotype"/>
              </a:rPr>
              <a:t>hello</a:t>
            </a:r>
            <a:r>
              <a:rPr sz="105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50" spc="-90" dirty="0">
                <a:solidFill>
                  <a:srgbClr val="22373A"/>
                </a:solidFill>
                <a:latin typeface="Palatino Linotype"/>
                <a:cs typeface="Palatino Linotype"/>
              </a:rPr>
              <a:t>world</a:t>
            </a:r>
            <a:r>
              <a:rPr sz="1050" spc="-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5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program</a:t>
            </a:r>
            <a:endParaRPr lang="en-US" sz="1050" dirty="0">
              <a:latin typeface="Palatino Linotype"/>
              <a:cs typeface="Palatino Linotype"/>
            </a:endParaRPr>
          </a:p>
          <a:p>
            <a:pPr marL="226695" indent="-177800">
              <a:lnSpc>
                <a:spcPct val="100000"/>
              </a:lnSpc>
              <a:spcBef>
                <a:spcPts val="775"/>
              </a:spcBef>
              <a:buFont typeface="Tahoma"/>
              <a:buChar char="•"/>
              <a:tabLst>
                <a:tab pos="227329" algn="l"/>
              </a:tabLst>
            </a:pPr>
            <a:r>
              <a:rPr lang="en-US" sz="1050" spc="-30" dirty="0">
                <a:solidFill>
                  <a:srgbClr val="22373A"/>
                </a:solidFill>
                <a:latin typeface="Palatino Linotype"/>
                <a:cs typeface="Tahoma"/>
              </a:rPr>
              <a:t>Week 2: Flow Control and Basic Variable Types</a:t>
            </a:r>
          </a:p>
          <a:p>
            <a:pPr marL="226695" indent="-177800">
              <a:lnSpc>
                <a:spcPct val="100000"/>
              </a:lnSpc>
              <a:spcBef>
                <a:spcPts val="775"/>
              </a:spcBef>
              <a:buFont typeface="Tahoma"/>
              <a:buChar char="•"/>
              <a:tabLst>
                <a:tab pos="227329" algn="l"/>
              </a:tabLst>
            </a:pPr>
            <a:r>
              <a:rPr lang="en-US" sz="1050" spc="-30" dirty="0">
                <a:solidFill>
                  <a:srgbClr val="22373A"/>
                </a:solidFill>
                <a:latin typeface="Palatino Linotype"/>
                <a:cs typeface="Tahoma"/>
              </a:rPr>
              <a:t>Week 3: Strings, Vectors and Arrays</a:t>
            </a:r>
          </a:p>
          <a:p>
            <a:pPr marL="226695" indent="-177800">
              <a:lnSpc>
                <a:spcPct val="100000"/>
              </a:lnSpc>
              <a:spcBef>
                <a:spcPts val="775"/>
              </a:spcBef>
              <a:buFont typeface="Tahoma"/>
              <a:buChar char="•"/>
              <a:tabLst>
                <a:tab pos="227329" algn="l"/>
              </a:tabLst>
            </a:pPr>
            <a:r>
              <a:rPr lang="en-US" sz="1050" spc="-30" dirty="0">
                <a:solidFill>
                  <a:srgbClr val="22373A"/>
                </a:solidFill>
                <a:latin typeface="Palatino Linotype"/>
                <a:cs typeface="Tahoma"/>
              </a:rPr>
              <a:t>Week 4: Expressions and Operators</a:t>
            </a:r>
          </a:p>
          <a:p>
            <a:pPr marL="226695" indent="-177800">
              <a:lnSpc>
                <a:spcPct val="100000"/>
              </a:lnSpc>
              <a:spcBef>
                <a:spcPts val="775"/>
              </a:spcBef>
              <a:buFont typeface="Tahoma"/>
              <a:buChar char="•"/>
              <a:tabLst>
                <a:tab pos="227329" algn="l"/>
              </a:tabLst>
            </a:pPr>
            <a:r>
              <a:rPr lang="en-US" sz="1050" spc="-30" dirty="0">
                <a:solidFill>
                  <a:srgbClr val="22373A"/>
                </a:solidFill>
                <a:latin typeface="Palatino Linotype"/>
                <a:cs typeface="Tahoma"/>
              </a:rPr>
              <a:t>Week 5:  Statements</a:t>
            </a:r>
          </a:p>
          <a:p>
            <a:pPr marL="226695" indent="-177800">
              <a:lnSpc>
                <a:spcPct val="100000"/>
              </a:lnSpc>
              <a:spcBef>
                <a:spcPts val="775"/>
              </a:spcBef>
              <a:buFont typeface="Tahoma"/>
              <a:buChar char="•"/>
              <a:tabLst>
                <a:tab pos="227329" algn="l"/>
              </a:tabLst>
            </a:pPr>
            <a:r>
              <a:rPr lang="en-US" sz="1050" spc="-30" dirty="0">
                <a:solidFill>
                  <a:srgbClr val="22373A"/>
                </a:solidFill>
                <a:latin typeface="Palatino Linotype"/>
                <a:cs typeface="Tahoma"/>
              </a:rPr>
              <a:t>Week 6: Functions</a:t>
            </a:r>
          </a:p>
          <a:p>
            <a:pPr marL="226695" indent="-177800">
              <a:lnSpc>
                <a:spcPct val="100000"/>
              </a:lnSpc>
              <a:spcBef>
                <a:spcPts val="775"/>
              </a:spcBef>
              <a:buFont typeface="Tahoma"/>
              <a:buChar char="•"/>
              <a:tabLst>
                <a:tab pos="227329" algn="l"/>
              </a:tabLst>
            </a:pPr>
            <a:r>
              <a:rPr lang="en-US" sz="1050" spc="-30" dirty="0">
                <a:solidFill>
                  <a:srgbClr val="22373A"/>
                </a:solidFill>
                <a:latin typeface="Palatino Linotype"/>
                <a:cs typeface="Tahoma"/>
              </a:rPr>
              <a:t>Week 7: Classes</a:t>
            </a:r>
          </a:p>
          <a:p>
            <a:pPr marL="226695" indent="-177800">
              <a:lnSpc>
                <a:spcPct val="100000"/>
              </a:lnSpc>
              <a:spcBef>
                <a:spcPts val="775"/>
              </a:spcBef>
              <a:buFont typeface="Tahoma"/>
              <a:buChar char="•"/>
              <a:tabLst>
                <a:tab pos="227329" algn="l"/>
              </a:tabLst>
            </a:pPr>
            <a:r>
              <a:rPr lang="en-US" sz="1050" spc="-30" dirty="0">
                <a:solidFill>
                  <a:srgbClr val="22373A"/>
                </a:solidFill>
                <a:latin typeface="Palatino Linotype"/>
                <a:cs typeface="Tahoma"/>
              </a:rPr>
              <a:t>Week 8: C++ Library</a:t>
            </a:r>
          </a:p>
          <a:p>
            <a:pPr marL="226695" indent="-177800">
              <a:lnSpc>
                <a:spcPct val="100000"/>
              </a:lnSpc>
              <a:spcBef>
                <a:spcPts val="775"/>
              </a:spcBef>
              <a:buFont typeface="Tahoma"/>
              <a:buChar char="•"/>
              <a:tabLst>
                <a:tab pos="227329" algn="l"/>
              </a:tabLst>
            </a:pPr>
            <a:r>
              <a:rPr lang="en-US" sz="1050" spc="-30" dirty="0">
                <a:solidFill>
                  <a:srgbClr val="22373A"/>
                </a:solidFill>
                <a:latin typeface="Palatino Linotype"/>
                <a:cs typeface="Tahoma"/>
              </a:rPr>
              <a:t>Week 9: Project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234944"/>
            <a:ext cx="5760085" cy="5080"/>
            <a:chOff x="0" y="3234944"/>
            <a:chExt cx="5760085" cy="5080"/>
          </a:xfrm>
        </p:grpSpPr>
        <p:sp>
          <p:nvSpPr>
            <p:cNvPr id="6" name="object 6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44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5760072" y="5054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44"/>
              <a:ext cx="5363210" cy="5080"/>
            </a:xfrm>
            <a:custGeom>
              <a:avLst/>
              <a:gdLst/>
              <a:ahLst/>
              <a:cxnLst/>
              <a:rect l="l" t="t" r="r" b="b"/>
              <a:pathLst>
                <a:path w="5363210" h="5080">
                  <a:moveTo>
                    <a:pt x="5362803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5362803" y="5054"/>
                  </a:lnTo>
                  <a:lnTo>
                    <a:pt x="5362803" y="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085" cy="3240405"/>
          </a:xfrm>
          <a:custGeom>
            <a:avLst/>
            <a:gdLst/>
            <a:ahLst/>
            <a:cxnLst/>
            <a:rect l="l" t="t" r="r" b="b"/>
            <a:pathLst>
              <a:path w="5760085" h="3240405">
                <a:moveTo>
                  <a:pt x="5759996" y="0"/>
                </a:moveTo>
                <a:lnTo>
                  <a:pt x="0" y="0"/>
                </a:lnTo>
                <a:lnTo>
                  <a:pt x="0" y="3239998"/>
                </a:lnTo>
                <a:lnTo>
                  <a:pt x="5759996" y="3239998"/>
                </a:lnTo>
                <a:lnTo>
                  <a:pt x="5759996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4395" y="487382"/>
            <a:ext cx="4511675" cy="1480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32434" algn="just">
              <a:lnSpc>
                <a:spcPct val="116399"/>
              </a:lnSpc>
              <a:spcBef>
                <a:spcPts val="95"/>
              </a:spcBef>
            </a:pPr>
            <a:r>
              <a:rPr sz="2050" b="1" i="1" spc="85" dirty="0">
                <a:latin typeface="Gill Sans MT"/>
                <a:cs typeface="Gill Sans MT"/>
              </a:rPr>
              <a:t>“The</a:t>
            </a:r>
            <a:r>
              <a:rPr sz="2050" b="1" i="1" spc="65" dirty="0">
                <a:latin typeface="Gill Sans MT"/>
                <a:cs typeface="Gill Sans MT"/>
              </a:rPr>
              <a:t> </a:t>
            </a:r>
            <a:r>
              <a:rPr sz="2050" b="1" i="1" u="sng" dirty="0">
                <a:uFill>
                  <a:solidFill>
                    <a:srgbClr val="F9F9F9"/>
                  </a:solidFill>
                </a:uFill>
                <a:latin typeface="Gill Sans MT"/>
                <a:cs typeface="Gill Sans MT"/>
              </a:rPr>
              <a:t>only</a:t>
            </a:r>
            <a:r>
              <a:rPr sz="2050" b="1" i="1" spc="70" dirty="0">
                <a:latin typeface="Gill Sans MT"/>
                <a:cs typeface="Gill Sans MT"/>
              </a:rPr>
              <a:t> </a:t>
            </a:r>
            <a:r>
              <a:rPr sz="2050" b="1" i="1" dirty="0">
                <a:latin typeface="Gill Sans MT"/>
                <a:cs typeface="Gill Sans MT"/>
              </a:rPr>
              <a:t>way</a:t>
            </a:r>
            <a:r>
              <a:rPr sz="2050" b="1" i="1" spc="70" dirty="0">
                <a:latin typeface="Gill Sans MT"/>
                <a:cs typeface="Gill Sans MT"/>
              </a:rPr>
              <a:t> </a:t>
            </a:r>
            <a:r>
              <a:rPr sz="2050" b="1" i="1" dirty="0">
                <a:latin typeface="Gill Sans MT"/>
                <a:cs typeface="Gill Sans MT"/>
              </a:rPr>
              <a:t>to</a:t>
            </a:r>
            <a:r>
              <a:rPr sz="2050" b="1" i="1" spc="70" dirty="0">
                <a:latin typeface="Gill Sans MT"/>
                <a:cs typeface="Gill Sans MT"/>
              </a:rPr>
              <a:t> </a:t>
            </a:r>
            <a:r>
              <a:rPr sz="2050" b="1" i="1" dirty="0">
                <a:latin typeface="Gill Sans MT"/>
                <a:cs typeface="Gill Sans MT"/>
              </a:rPr>
              <a:t>learn</a:t>
            </a:r>
            <a:r>
              <a:rPr sz="2050" b="1" i="1" spc="65" dirty="0">
                <a:latin typeface="Gill Sans MT"/>
                <a:cs typeface="Gill Sans MT"/>
              </a:rPr>
              <a:t> </a:t>
            </a:r>
            <a:r>
              <a:rPr sz="2050" b="1" i="1" dirty="0">
                <a:latin typeface="Gill Sans MT"/>
                <a:cs typeface="Gill Sans MT"/>
              </a:rPr>
              <a:t>a</a:t>
            </a:r>
            <a:r>
              <a:rPr sz="2050" b="1" i="1" spc="70" dirty="0">
                <a:latin typeface="Gill Sans MT"/>
                <a:cs typeface="Gill Sans MT"/>
              </a:rPr>
              <a:t> </a:t>
            </a:r>
            <a:r>
              <a:rPr sz="2050" b="1" i="1" dirty="0">
                <a:latin typeface="Gill Sans MT"/>
                <a:cs typeface="Gill Sans MT"/>
              </a:rPr>
              <a:t>new</a:t>
            </a:r>
            <a:r>
              <a:rPr sz="2050" b="1" i="1" spc="65" dirty="0">
                <a:latin typeface="Gill Sans MT"/>
                <a:cs typeface="Gill Sans MT"/>
              </a:rPr>
              <a:t> </a:t>
            </a:r>
            <a:r>
              <a:rPr sz="2050" b="1" i="1" spc="-20" dirty="0">
                <a:latin typeface="Gill Sans MT"/>
                <a:cs typeface="Gill Sans MT"/>
              </a:rPr>
              <a:t>pro- </a:t>
            </a:r>
            <a:r>
              <a:rPr sz="2050" b="1" i="1" dirty="0">
                <a:latin typeface="Gill Sans MT"/>
                <a:cs typeface="Gill Sans MT"/>
              </a:rPr>
              <a:t>gramming</a:t>
            </a:r>
            <a:r>
              <a:rPr sz="2050" b="1" i="1" spc="370" dirty="0">
                <a:latin typeface="Gill Sans MT"/>
                <a:cs typeface="Gill Sans MT"/>
              </a:rPr>
              <a:t> </a:t>
            </a:r>
            <a:r>
              <a:rPr sz="2050" b="1" i="1" dirty="0">
                <a:latin typeface="Gill Sans MT"/>
                <a:cs typeface="Gill Sans MT"/>
              </a:rPr>
              <a:t>language</a:t>
            </a:r>
            <a:r>
              <a:rPr sz="2050" b="1" i="1" spc="375" dirty="0">
                <a:latin typeface="Gill Sans MT"/>
                <a:cs typeface="Gill Sans MT"/>
              </a:rPr>
              <a:t> </a:t>
            </a:r>
            <a:r>
              <a:rPr sz="2050" b="1" i="1" dirty="0">
                <a:latin typeface="Gill Sans MT"/>
                <a:cs typeface="Gill Sans MT"/>
              </a:rPr>
              <a:t>is</a:t>
            </a:r>
            <a:r>
              <a:rPr sz="2050" b="1" i="1" spc="380" dirty="0">
                <a:latin typeface="Gill Sans MT"/>
                <a:cs typeface="Gill Sans MT"/>
              </a:rPr>
              <a:t> </a:t>
            </a:r>
            <a:r>
              <a:rPr sz="2050" b="1" i="1" dirty="0">
                <a:latin typeface="Gill Sans MT"/>
                <a:cs typeface="Gill Sans MT"/>
              </a:rPr>
              <a:t>by</a:t>
            </a:r>
            <a:r>
              <a:rPr sz="2050" b="1" i="1" spc="380" dirty="0">
                <a:latin typeface="Gill Sans MT"/>
                <a:cs typeface="Gill Sans MT"/>
              </a:rPr>
              <a:t> </a:t>
            </a:r>
            <a:r>
              <a:rPr sz="2050" b="1" i="1" dirty="0">
                <a:latin typeface="Gill Sans MT"/>
                <a:cs typeface="Gill Sans MT"/>
              </a:rPr>
              <a:t>writing</a:t>
            </a:r>
            <a:r>
              <a:rPr sz="2050" b="1" i="1" spc="380" dirty="0">
                <a:latin typeface="Gill Sans MT"/>
                <a:cs typeface="Gill Sans MT"/>
              </a:rPr>
              <a:t> </a:t>
            </a:r>
            <a:r>
              <a:rPr sz="2050" b="1" i="1" spc="-20" dirty="0">
                <a:latin typeface="Gill Sans MT"/>
                <a:cs typeface="Gill Sans MT"/>
              </a:rPr>
              <a:t>pro- </a:t>
            </a:r>
            <a:r>
              <a:rPr sz="2050" b="1" i="1" spc="50" dirty="0">
                <a:latin typeface="Gill Sans MT"/>
                <a:cs typeface="Gill Sans MT"/>
              </a:rPr>
              <a:t>grams</a:t>
            </a:r>
            <a:r>
              <a:rPr sz="2050" b="1" i="1" spc="190" dirty="0">
                <a:latin typeface="Gill Sans MT"/>
                <a:cs typeface="Gill Sans MT"/>
              </a:rPr>
              <a:t> </a:t>
            </a:r>
            <a:r>
              <a:rPr sz="2050" b="1" i="1" dirty="0">
                <a:latin typeface="Gill Sans MT"/>
                <a:cs typeface="Gill Sans MT"/>
              </a:rPr>
              <a:t>in</a:t>
            </a:r>
            <a:r>
              <a:rPr sz="2050" b="1" i="1" spc="200" dirty="0">
                <a:latin typeface="Gill Sans MT"/>
                <a:cs typeface="Gill Sans MT"/>
              </a:rPr>
              <a:t> </a:t>
            </a:r>
            <a:r>
              <a:rPr sz="2050" b="1" i="1" spc="-25" dirty="0">
                <a:latin typeface="Gill Sans MT"/>
                <a:cs typeface="Gill Sans MT"/>
              </a:rPr>
              <a:t>it”</a:t>
            </a:r>
            <a:endParaRPr sz="2050">
              <a:latin typeface="Gill Sans MT"/>
              <a:cs typeface="Gill Sans MT"/>
            </a:endParaRPr>
          </a:p>
          <a:p>
            <a:pPr marL="2752725" algn="just">
              <a:lnSpc>
                <a:spcPct val="100000"/>
              </a:lnSpc>
              <a:spcBef>
                <a:spcPts val="405"/>
              </a:spcBef>
            </a:pPr>
            <a:r>
              <a:rPr sz="2050" b="1" i="1" dirty="0">
                <a:latin typeface="Gill Sans MT"/>
                <a:cs typeface="Gill Sans MT"/>
              </a:rPr>
              <a:t>Dennis</a:t>
            </a:r>
            <a:r>
              <a:rPr sz="2050" b="1" i="1" spc="415" dirty="0">
                <a:latin typeface="Gill Sans MT"/>
                <a:cs typeface="Gill Sans MT"/>
              </a:rPr>
              <a:t> </a:t>
            </a:r>
            <a:r>
              <a:rPr sz="2050" b="1" i="1" spc="-10" dirty="0">
                <a:latin typeface="Gill Sans MT"/>
                <a:cs typeface="Gill Sans MT"/>
              </a:rPr>
              <a:t>Ritchie</a:t>
            </a:r>
            <a:endParaRPr sz="205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4963" y="1967128"/>
            <a:ext cx="281051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i="1" dirty="0">
                <a:solidFill>
                  <a:srgbClr val="F9F9F9"/>
                </a:solidFill>
                <a:latin typeface="Gill Sans MT"/>
                <a:cs typeface="Gill Sans MT"/>
              </a:rPr>
              <a:t>Creator</a:t>
            </a:r>
            <a:r>
              <a:rPr sz="1200" b="1" i="1" spc="120" dirty="0">
                <a:solidFill>
                  <a:srgbClr val="F9F9F9"/>
                </a:solidFill>
                <a:latin typeface="Gill Sans MT"/>
                <a:cs typeface="Gill Sans MT"/>
              </a:rPr>
              <a:t> </a:t>
            </a:r>
            <a:r>
              <a:rPr sz="1200" b="1" i="1" dirty="0">
                <a:solidFill>
                  <a:srgbClr val="F9F9F9"/>
                </a:solidFill>
                <a:latin typeface="Gill Sans MT"/>
                <a:cs typeface="Gill Sans MT"/>
              </a:rPr>
              <a:t>of</a:t>
            </a:r>
            <a:r>
              <a:rPr sz="1200" b="1" i="1" spc="125" dirty="0">
                <a:solidFill>
                  <a:srgbClr val="F9F9F9"/>
                </a:solidFill>
                <a:latin typeface="Gill Sans MT"/>
                <a:cs typeface="Gill Sans MT"/>
              </a:rPr>
              <a:t> </a:t>
            </a:r>
            <a:r>
              <a:rPr sz="1200" b="1" i="1" dirty="0">
                <a:solidFill>
                  <a:srgbClr val="F9F9F9"/>
                </a:solidFill>
                <a:latin typeface="Gill Sans MT"/>
                <a:cs typeface="Gill Sans MT"/>
              </a:rPr>
              <a:t>the</a:t>
            </a:r>
            <a:r>
              <a:rPr sz="1200" b="1" i="1" spc="120" dirty="0">
                <a:solidFill>
                  <a:srgbClr val="F9F9F9"/>
                </a:solidFill>
                <a:latin typeface="Gill Sans MT"/>
                <a:cs typeface="Gill Sans MT"/>
              </a:rPr>
              <a:t> </a:t>
            </a:r>
            <a:r>
              <a:rPr sz="1200" b="1" i="1" dirty="0">
                <a:solidFill>
                  <a:srgbClr val="F9F9F9"/>
                </a:solidFill>
                <a:latin typeface="Gill Sans MT"/>
                <a:cs typeface="Gill Sans MT"/>
              </a:rPr>
              <a:t>C</a:t>
            </a:r>
            <a:r>
              <a:rPr sz="1200" b="1" i="1" spc="120" dirty="0">
                <a:solidFill>
                  <a:srgbClr val="F9F9F9"/>
                </a:solidFill>
                <a:latin typeface="Gill Sans MT"/>
                <a:cs typeface="Gill Sans MT"/>
              </a:rPr>
              <a:t> </a:t>
            </a:r>
            <a:r>
              <a:rPr sz="1200" b="1" i="1" dirty="0">
                <a:solidFill>
                  <a:srgbClr val="F9F9F9"/>
                </a:solidFill>
                <a:latin typeface="Gill Sans MT"/>
                <a:cs typeface="Gill Sans MT"/>
              </a:rPr>
              <a:t>programming</a:t>
            </a:r>
            <a:r>
              <a:rPr sz="1200" b="1" i="1" spc="120" dirty="0">
                <a:solidFill>
                  <a:srgbClr val="F9F9F9"/>
                </a:solidFill>
                <a:latin typeface="Gill Sans MT"/>
                <a:cs typeface="Gill Sans MT"/>
              </a:rPr>
              <a:t> </a:t>
            </a:r>
            <a:r>
              <a:rPr sz="1200" b="1" i="1" spc="-10" dirty="0">
                <a:solidFill>
                  <a:srgbClr val="F9F9F9"/>
                </a:solidFill>
                <a:latin typeface="Gill Sans MT"/>
                <a:cs typeface="Gill Sans MT"/>
              </a:rPr>
              <a:t>language</a:t>
            </a:r>
            <a:endParaRPr sz="1200">
              <a:latin typeface="Gill Sans MT"/>
              <a:cs typeface="Gill Sans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234944"/>
            <a:ext cx="5760085" cy="5080"/>
            <a:chOff x="0" y="3234944"/>
            <a:chExt cx="5760085" cy="5080"/>
          </a:xfrm>
        </p:grpSpPr>
        <p:sp>
          <p:nvSpPr>
            <p:cNvPr id="6" name="object 6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44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5760072" y="5054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44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5760072" y="5054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304" y="1136154"/>
            <a:ext cx="156146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spc="-75" dirty="0">
                <a:solidFill>
                  <a:srgbClr val="22373A"/>
                </a:solidFill>
                <a:latin typeface="Palatino Linotype"/>
                <a:cs typeface="Palatino Linotype"/>
                <a:hlinkClick r:id="rId2" action="ppaction://hlinksldjump"/>
              </a:rPr>
              <a:t>Installation</a:t>
            </a:r>
            <a:endParaRPr sz="245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56004" y="1771421"/>
            <a:ext cx="3048635" cy="5080"/>
            <a:chOff x="1356004" y="1771421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1356004" y="1771421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3048038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3048038" y="5054"/>
                  </a:lnTo>
                  <a:lnTo>
                    <a:pt x="3048038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6004" y="1771421"/>
              <a:ext cx="121920" cy="5080"/>
            </a:xfrm>
            <a:custGeom>
              <a:avLst/>
              <a:gdLst/>
              <a:ahLst/>
              <a:cxnLst/>
              <a:rect l="l" t="t" r="r" b="b"/>
              <a:pathLst>
                <a:path w="121919" h="5080">
                  <a:moveTo>
                    <a:pt x="121907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121907" y="5054"/>
                  </a:lnTo>
                  <a:lnTo>
                    <a:pt x="121907" y="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082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spc="-75" dirty="0"/>
              <a:t>Software Installs</a:t>
            </a:r>
            <a:endParaRPr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388363"/>
            <a:ext cx="4973320" cy="989373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2373A"/>
                </a:solidFill>
                <a:latin typeface="Tahoma"/>
                <a:cs typeface="Tahoma"/>
              </a:rPr>
              <a:t>Install WSL on Windows</a:t>
            </a:r>
          </a:p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2373A"/>
                </a:solidFill>
                <a:latin typeface="Tahoma"/>
                <a:cs typeface="Tahoma"/>
              </a:rPr>
              <a:t>Install VS Code</a:t>
            </a:r>
          </a:p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2373A"/>
                </a:solidFill>
                <a:latin typeface="Tahoma"/>
                <a:cs typeface="Tahoma"/>
              </a:rPr>
              <a:t>Install C++ Compiler</a:t>
            </a:r>
          </a:p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22373A"/>
                </a:solidFill>
                <a:latin typeface="Tahoma"/>
                <a:cs typeface="Tahoma"/>
              </a:rPr>
              <a:t>Configure VS Code</a:t>
            </a:r>
            <a:endParaRPr sz="1000" dirty="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6" name="object 6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288290" cy="5080"/>
            </a:xfrm>
            <a:custGeom>
              <a:avLst/>
              <a:gdLst/>
              <a:ahLst/>
              <a:cxnLst/>
              <a:rect l="l" t="t" r="r" b="b"/>
              <a:pathLst>
                <a:path w="288290" h="5080">
                  <a:moveTo>
                    <a:pt x="0" y="5060"/>
                  </a:moveTo>
                  <a:lnTo>
                    <a:pt x="0" y="0"/>
                  </a:lnTo>
                  <a:lnTo>
                    <a:pt x="288021" y="0"/>
                  </a:lnTo>
                  <a:lnTo>
                    <a:pt x="28802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082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ahoma"/>
                <a:cs typeface="Tahoma"/>
              </a:rPr>
              <a:t>Install WSL on Windows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388363"/>
            <a:ext cx="4973320" cy="1774204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Tahoma"/>
                <a:cs typeface="Tahoma"/>
              </a:rPr>
              <a:t>Windows Subsystem for Linux (WSL) is required for this course</a:t>
            </a:r>
          </a:p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Tahoma"/>
                <a:cs typeface="Tahoma"/>
              </a:rPr>
              <a:t>Please install it by following this page:</a:t>
            </a:r>
          </a:p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Tahoma"/>
                <a:cs typeface="Tahoma"/>
                <a:hlinkClick r:id="rId2"/>
              </a:rPr>
              <a:t>https://learn.microsoft.com/en-us/windows/wsl/install</a:t>
            </a:r>
            <a:endParaRPr lang="en-US" sz="10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Tahoma"/>
                <a:cs typeface="Tahoma"/>
              </a:rPr>
              <a:t>Follow this page to set up a username and a password for your Linux account:</a:t>
            </a:r>
          </a:p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Tahoma"/>
                <a:cs typeface="Tahoma"/>
                <a:hlinkClick r:id="rId3"/>
              </a:rPr>
              <a:t>https://learn.microsoft.com/en-us/windows/wsl/setup/environment#set-up-your-linux-username-and-password</a:t>
            </a:r>
            <a:endParaRPr lang="en-US" sz="10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Tahoma"/>
                <a:cs typeface="Tahoma"/>
              </a:rPr>
              <a:t>Write down your password – if you will need later when you run “</a:t>
            </a:r>
            <a:r>
              <a:rPr lang="en-US" sz="1000" dirty="0" err="1">
                <a:latin typeface="Tahoma"/>
                <a:cs typeface="Tahoma"/>
              </a:rPr>
              <a:t>sudo</a:t>
            </a:r>
            <a:r>
              <a:rPr lang="en-US" sz="1000" dirty="0">
                <a:latin typeface="Tahoma"/>
                <a:cs typeface="Tahoma"/>
              </a:rPr>
              <a:t>” command</a:t>
            </a: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endParaRPr sz="1000" dirty="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6" name="object 6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288290" cy="5080"/>
            </a:xfrm>
            <a:custGeom>
              <a:avLst/>
              <a:gdLst/>
              <a:ahLst/>
              <a:cxnLst/>
              <a:rect l="l" t="t" r="r" b="b"/>
              <a:pathLst>
                <a:path w="288290" h="5080">
                  <a:moveTo>
                    <a:pt x="0" y="5060"/>
                  </a:moveTo>
                  <a:lnTo>
                    <a:pt x="0" y="0"/>
                  </a:lnTo>
                  <a:lnTo>
                    <a:pt x="288021" y="0"/>
                  </a:lnTo>
                  <a:lnTo>
                    <a:pt x="28802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410774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545909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195570" algn="l"/>
              </a:tabLst>
            </a:pPr>
            <a:r>
              <a:rPr sz="1200" dirty="0"/>
              <a:t>A</a:t>
            </a:r>
            <a:r>
              <a:rPr sz="1200" spc="-5" dirty="0"/>
              <a:t> </a:t>
            </a:r>
            <a:r>
              <a:rPr sz="1200" spc="-100" dirty="0"/>
              <a:t>Little</a:t>
            </a:r>
            <a:r>
              <a:rPr sz="1200" spc="10" dirty="0"/>
              <a:t> </a:t>
            </a:r>
            <a:r>
              <a:rPr sz="1200" spc="-125" dirty="0"/>
              <a:t>History</a:t>
            </a:r>
            <a:r>
              <a:rPr sz="1200" spc="25" dirty="0"/>
              <a:t> </a:t>
            </a:r>
            <a:r>
              <a:rPr sz="1200" spc="-90" dirty="0"/>
              <a:t>of</a:t>
            </a:r>
            <a:r>
              <a:rPr sz="1200" spc="10" dirty="0"/>
              <a:t> </a:t>
            </a:r>
            <a:r>
              <a:rPr sz="1200" spc="-50" dirty="0"/>
              <a:t>C</a:t>
            </a:r>
            <a:r>
              <a:rPr sz="1200"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426006"/>
            <a:ext cx="5066665" cy="2467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8000"/>
              </a:lnSpc>
              <a:spcBef>
                <a:spcPts val="10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1969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10" dirty="0">
                <a:solidFill>
                  <a:srgbClr val="22373A"/>
                </a:solidFill>
                <a:latin typeface="Arial Black"/>
                <a:cs typeface="Arial Black"/>
              </a:rPr>
              <a:t>Dennis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22373A"/>
                </a:solidFill>
                <a:latin typeface="Arial Black"/>
                <a:cs typeface="Arial Black"/>
              </a:rPr>
              <a:t>M.</a:t>
            </a:r>
            <a:r>
              <a:rPr sz="1100" spc="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20" dirty="0">
                <a:solidFill>
                  <a:srgbClr val="22373A"/>
                </a:solidFill>
                <a:latin typeface="Arial Black"/>
                <a:cs typeface="Arial Black"/>
              </a:rPr>
              <a:t>Ritchie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0" dirty="0">
                <a:solidFill>
                  <a:srgbClr val="22373A"/>
                </a:solidFill>
                <a:latin typeface="Arial Black"/>
                <a:cs typeface="Arial Black"/>
              </a:rPr>
              <a:t>Ken</a:t>
            </a:r>
            <a:r>
              <a:rPr sz="1100" spc="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25" dirty="0">
                <a:solidFill>
                  <a:srgbClr val="22373A"/>
                </a:solidFill>
                <a:latin typeface="Arial Black"/>
                <a:cs typeface="Arial Black"/>
              </a:rPr>
              <a:t>Thompson</a:t>
            </a:r>
            <a:r>
              <a:rPr sz="11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(AT&amp;T,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Bell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Labs)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worked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on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developing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an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operating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system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large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computer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could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used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by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thousand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users.</a:t>
            </a:r>
            <a:r>
              <a:rPr sz="1100" spc="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new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operating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system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was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called </a:t>
            </a:r>
            <a:r>
              <a:rPr sz="1100" spc="-20" dirty="0">
                <a:solidFill>
                  <a:srgbClr val="22373A"/>
                </a:solidFill>
                <a:latin typeface="Arial Black"/>
                <a:cs typeface="Arial Black"/>
              </a:rPr>
              <a:t>UNIX</a:t>
            </a:r>
            <a:endParaRPr sz="1100">
              <a:latin typeface="Arial Black"/>
              <a:cs typeface="Arial Black"/>
            </a:endParaRPr>
          </a:p>
          <a:p>
            <a:pPr marL="12700" marR="5715" algn="just">
              <a:lnSpc>
                <a:spcPct val="118000"/>
              </a:lnSpc>
              <a:spcBef>
                <a:spcPts val="104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whole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system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was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still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written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assembly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code.</a:t>
            </a:r>
            <a:r>
              <a:rPr sz="1100" spc="1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Besides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assembler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Fortran,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UNIX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also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had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an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interpreter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40" dirty="0">
                <a:solidFill>
                  <a:srgbClr val="22373A"/>
                </a:solidFill>
                <a:latin typeface="Arial Black"/>
                <a:cs typeface="Arial Black"/>
              </a:rPr>
              <a:t>programming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55" dirty="0">
                <a:solidFill>
                  <a:srgbClr val="22373A"/>
                </a:solidFill>
                <a:latin typeface="Arial Black"/>
                <a:cs typeface="Arial Black"/>
              </a:rPr>
              <a:t>language</a:t>
            </a:r>
            <a:r>
              <a:rPr sz="1100" spc="6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Arial Black"/>
                <a:cs typeface="Arial Black"/>
              </a:rPr>
              <a:t>B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. 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high-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level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language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like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75" dirty="0">
                <a:solidFill>
                  <a:srgbClr val="22373A"/>
                </a:solidFill>
                <a:latin typeface="Tahoma"/>
                <a:cs typeface="Tahoma"/>
              </a:rPr>
              <a:t>B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made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possible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write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many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pages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code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task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just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few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lines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code.</a:t>
            </a:r>
            <a:r>
              <a:rPr sz="1100" spc="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In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 way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code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could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produced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much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faster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than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assembly</a:t>
            </a:r>
            <a:endParaRPr sz="1100">
              <a:latin typeface="Tahoma"/>
              <a:cs typeface="Tahoma"/>
            </a:endParaRPr>
          </a:p>
          <a:p>
            <a:pPr marL="12700" marR="6350" algn="just">
              <a:lnSpc>
                <a:spcPct val="118000"/>
              </a:lnSpc>
              <a:spcBef>
                <a:spcPts val="1045"/>
              </a:spcBef>
            </a:pP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drawback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75" dirty="0">
                <a:solidFill>
                  <a:srgbClr val="22373A"/>
                </a:solidFill>
                <a:latin typeface="Tahoma"/>
                <a:cs typeface="Tahoma"/>
              </a:rPr>
              <a:t>B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language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was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it</a:t>
            </a:r>
            <a:r>
              <a:rPr sz="1100" u="sng" spc="-6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did</a:t>
            </a:r>
            <a:r>
              <a:rPr sz="1100" u="sng" spc="-6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100" u="sng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not</a:t>
            </a:r>
            <a:r>
              <a:rPr sz="1100" u="sng" spc="-6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5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know</a:t>
            </a:r>
            <a:r>
              <a:rPr sz="1100" u="sng" spc="-3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100" u="sng" spc="-4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data-</a:t>
            </a:r>
            <a:r>
              <a:rPr sz="11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types</a:t>
            </a:r>
            <a:r>
              <a:rPr sz="1100" spc="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(everything</a:t>
            </a:r>
            <a:r>
              <a:rPr sz="1100" spc="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was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expressed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machine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words).</a:t>
            </a:r>
            <a:r>
              <a:rPr sz="1100" spc="9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Another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functionality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75" dirty="0">
                <a:solidFill>
                  <a:srgbClr val="22373A"/>
                </a:solidFill>
                <a:latin typeface="Tahoma"/>
                <a:cs typeface="Tahoma"/>
              </a:rPr>
              <a:t>B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language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did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not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provide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was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“structures”.</a:t>
            </a:r>
            <a:r>
              <a:rPr sz="1100" spc="3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lag</a:t>
            </a:r>
            <a:r>
              <a:rPr sz="11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these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things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formed</a:t>
            </a:r>
            <a:r>
              <a:rPr sz="11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reason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Dennis</a:t>
            </a:r>
            <a:endParaRPr sz="11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23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M.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Ritchie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develop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35" dirty="0">
                <a:solidFill>
                  <a:srgbClr val="22373A"/>
                </a:solidFill>
                <a:latin typeface="Arial Black"/>
                <a:cs typeface="Arial Black"/>
              </a:rPr>
              <a:t>programming</a:t>
            </a:r>
            <a:r>
              <a:rPr sz="1100" spc="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45" dirty="0">
                <a:solidFill>
                  <a:srgbClr val="22373A"/>
                </a:solidFill>
                <a:latin typeface="Arial Black"/>
                <a:cs typeface="Arial Black"/>
              </a:rPr>
              <a:t>language</a:t>
            </a:r>
            <a:r>
              <a:rPr sz="11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22373A"/>
                </a:solidFill>
                <a:latin typeface="Arial Black"/>
                <a:cs typeface="Arial Black"/>
              </a:rPr>
              <a:t>C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1988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they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delivered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final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7294" y="2899446"/>
            <a:ext cx="15894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standard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definition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ANSI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C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7" name="object 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37"/>
              <a:ext cx="1092835" cy="5080"/>
            </a:xfrm>
            <a:custGeom>
              <a:avLst/>
              <a:gdLst/>
              <a:ahLst/>
              <a:cxnLst/>
              <a:rect l="l" t="t" r="r" b="b"/>
              <a:pathLst>
                <a:path w="1092835" h="5080">
                  <a:moveTo>
                    <a:pt x="0" y="5060"/>
                  </a:moveTo>
                  <a:lnTo>
                    <a:pt x="0" y="0"/>
                  </a:lnTo>
                  <a:lnTo>
                    <a:pt x="1092406" y="0"/>
                  </a:lnTo>
                  <a:lnTo>
                    <a:pt x="109240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0820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Tahoma"/>
                <a:cs typeface="Tahoma"/>
              </a:rPr>
              <a:t>Install VS 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388363"/>
            <a:ext cx="4973320" cy="1158651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Tahoma"/>
                <a:cs typeface="Tahoma"/>
              </a:rPr>
              <a:t>Download VS Code here: </a:t>
            </a:r>
            <a:r>
              <a:rPr lang="en-US" sz="1000" dirty="0">
                <a:latin typeface="Tahoma"/>
                <a:cs typeface="Tahoma"/>
                <a:hlinkClick r:id="rId2"/>
              </a:rPr>
              <a:t>https://code.visualstudio.com/</a:t>
            </a:r>
            <a:endParaRPr lang="en-US" sz="10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Tahoma"/>
                <a:cs typeface="Tahoma"/>
              </a:rPr>
              <a:t>Follow the setup instruction:</a:t>
            </a:r>
          </a:p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000" dirty="0" err="1">
                <a:latin typeface="Tahoma"/>
                <a:cs typeface="Tahoma"/>
              </a:rPr>
              <a:t>Windows:</a:t>
            </a:r>
            <a:r>
              <a:rPr lang="en-US" sz="1000" dirty="0" err="1">
                <a:latin typeface="Tahoma"/>
                <a:cs typeface="Tahoma"/>
                <a:hlinkClick r:id="rId3"/>
              </a:rPr>
              <a:t>https</a:t>
            </a:r>
            <a:r>
              <a:rPr lang="en-US" sz="1000" dirty="0">
                <a:latin typeface="Tahoma"/>
                <a:cs typeface="Tahoma"/>
                <a:hlinkClick r:id="rId3"/>
              </a:rPr>
              <a:t>://code.visualstudio.com/docs/setup/windows</a:t>
            </a:r>
            <a:endParaRPr lang="en-US" sz="1000" dirty="0">
              <a:latin typeface="Tahoma"/>
              <a:cs typeface="Tahoma"/>
            </a:endParaRPr>
          </a:p>
          <a:p>
            <a:pPr marL="184150" indent="-171450">
              <a:lnSpc>
                <a:spcPct val="100000"/>
              </a:lnSpc>
              <a:spcBef>
                <a:spcPts val="635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Tahoma"/>
                <a:cs typeface="Tahoma"/>
              </a:rPr>
              <a:t>Mac: </a:t>
            </a:r>
            <a:r>
              <a:rPr lang="en-US" sz="1000" dirty="0">
                <a:latin typeface="Tahoma"/>
                <a:cs typeface="Tahoma"/>
                <a:hlinkClick r:id="rId4"/>
              </a:rPr>
              <a:t>https://code.visualstudio.com/docs/setup/mac</a:t>
            </a:r>
            <a:endParaRPr lang="en-US" sz="10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endParaRPr sz="1000" dirty="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6" name="object 6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288290" cy="5080"/>
            </a:xfrm>
            <a:custGeom>
              <a:avLst/>
              <a:gdLst/>
              <a:ahLst/>
              <a:cxnLst/>
              <a:rect l="l" t="t" r="r" b="b"/>
              <a:pathLst>
                <a:path w="288290" h="5080">
                  <a:moveTo>
                    <a:pt x="0" y="5060"/>
                  </a:moveTo>
                  <a:lnTo>
                    <a:pt x="0" y="0"/>
                  </a:lnTo>
                  <a:lnTo>
                    <a:pt x="288021" y="0"/>
                  </a:lnTo>
                  <a:lnTo>
                    <a:pt x="28802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1908328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082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5" dirty="0"/>
              <a:t>What</a:t>
            </a:r>
            <a:r>
              <a:rPr sz="1200" spc="-20" dirty="0"/>
              <a:t> </a:t>
            </a:r>
            <a:r>
              <a:rPr sz="1200" spc="-135" dirty="0"/>
              <a:t>Compiler</a:t>
            </a:r>
            <a:r>
              <a:rPr sz="1200" spc="35" dirty="0"/>
              <a:t> </a:t>
            </a:r>
            <a:r>
              <a:rPr sz="1200" spc="-135" dirty="0"/>
              <a:t>Should</a:t>
            </a:r>
            <a:r>
              <a:rPr sz="1200" spc="35" dirty="0"/>
              <a:t> </a:t>
            </a:r>
            <a:r>
              <a:rPr sz="1200" dirty="0"/>
              <a:t>I</a:t>
            </a:r>
            <a:r>
              <a:rPr sz="1200" spc="20" dirty="0"/>
              <a:t> </a:t>
            </a:r>
            <a:r>
              <a:rPr sz="1200" spc="-114" dirty="0"/>
              <a:t>Use?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388363"/>
            <a:ext cx="4973320" cy="278193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Most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popular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compilers: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535"/>
              </a:spcBef>
              <a:buChar char="•"/>
              <a:tabLst>
                <a:tab pos="290195" algn="l"/>
              </a:tabLst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Microsoft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Visual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Code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(</a:t>
            </a:r>
            <a:r>
              <a:rPr sz="1100" spc="-40" dirty="0">
                <a:solidFill>
                  <a:srgbClr val="22373A"/>
                </a:solidFill>
                <a:latin typeface="Arial Black"/>
                <a:cs typeface="Arial Black"/>
              </a:rPr>
              <a:t>MSVC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)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compiler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offered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by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Microsoft</a:t>
            </a:r>
            <a:endParaRPr sz="1100">
              <a:latin typeface="Tahoma"/>
              <a:cs typeface="Tahoma"/>
            </a:endParaRPr>
          </a:p>
          <a:p>
            <a:pPr marL="289560" marR="216535" indent="-177165">
              <a:lnSpc>
                <a:spcPct val="118000"/>
              </a:lnSpc>
              <a:spcBef>
                <a:spcPts val="400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GNU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Compiler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Collection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spc="-60" dirty="0">
                <a:solidFill>
                  <a:srgbClr val="22373A"/>
                </a:solidFill>
                <a:latin typeface="Arial Black"/>
                <a:cs typeface="Arial Black"/>
              </a:rPr>
              <a:t>GCC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contains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most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popular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Linux compiler</a:t>
            </a:r>
            <a:endParaRPr sz="1100">
              <a:latin typeface="Tahoma"/>
              <a:cs typeface="Tahoma"/>
            </a:endParaRPr>
          </a:p>
          <a:p>
            <a:pPr marL="289560" marR="662940" indent="-177165">
              <a:lnSpc>
                <a:spcPct val="118000"/>
              </a:lnSpc>
              <a:spcBef>
                <a:spcPts val="400"/>
              </a:spcBef>
              <a:buFont typeface="Tahoma"/>
              <a:buChar char="•"/>
              <a:tabLst>
                <a:tab pos="290195" algn="l"/>
              </a:tabLst>
            </a:pPr>
            <a:r>
              <a:rPr sz="1100" spc="-135" dirty="0">
                <a:solidFill>
                  <a:srgbClr val="22373A"/>
                </a:solidFill>
                <a:latin typeface="Arial Black"/>
                <a:cs typeface="Arial Black"/>
              </a:rPr>
              <a:t>Clang</a:t>
            </a:r>
            <a:r>
              <a:rPr sz="1100" spc="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compiler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based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LLVM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Infrastructure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available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for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Linux/Windows/Apple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(default)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platforms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000" u="sng" spc="-4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Suggested</a:t>
            </a:r>
            <a:r>
              <a:rPr sz="1000" u="sng" spc="-3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000" u="sng" spc="-3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compiler</a:t>
            </a:r>
            <a:r>
              <a:rPr sz="1000" u="sng" spc="-4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0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on</a:t>
            </a:r>
            <a:r>
              <a:rPr sz="1000" u="sng" spc="-4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000" u="sng" spc="-1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Linux</a:t>
            </a:r>
            <a:r>
              <a:rPr sz="1000" u="sng" spc="-4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</a:t>
            </a:r>
            <a:r>
              <a:rPr sz="1000" u="sng" spc="-20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for</a:t>
            </a:r>
            <a:r>
              <a:rPr sz="1000" u="sng" spc="-3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 beginner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r>
              <a:rPr sz="1000" spc="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Arial Black"/>
                <a:cs typeface="Arial Black"/>
              </a:rPr>
              <a:t>Clang</a:t>
            </a:r>
            <a:endParaRPr sz="1000">
              <a:latin typeface="Arial Black"/>
              <a:cs typeface="Arial Black"/>
            </a:endParaRPr>
          </a:p>
          <a:p>
            <a:pPr marL="289560" indent="-168275">
              <a:lnSpc>
                <a:spcPct val="100000"/>
              </a:lnSpc>
              <a:spcBef>
                <a:spcPts val="720"/>
              </a:spcBef>
              <a:buChar char="•"/>
              <a:tabLst>
                <a:tab pos="290195" algn="l"/>
              </a:tabLst>
            </a:pP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Comparable</a:t>
            </a:r>
            <a:r>
              <a:rPr sz="10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45" dirty="0">
                <a:solidFill>
                  <a:srgbClr val="22373A"/>
                </a:solidFill>
                <a:latin typeface="Tahoma"/>
                <a:cs typeface="Tahoma"/>
              </a:rPr>
              <a:t>performance</a:t>
            </a:r>
            <a:r>
              <a:rPr sz="10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0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GCC/MSVC</a:t>
            </a:r>
            <a:r>
              <a:rPr sz="10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0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low</a:t>
            </a:r>
            <a:r>
              <a:rPr sz="10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Tahoma"/>
                <a:cs typeface="Tahoma"/>
              </a:rPr>
              <a:t>memory</a:t>
            </a:r>
            <a:r>
              <a:rPr sz="10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usage</a:t>
            </a:r>
            <a:endParaRPr sz="1000">
              <a:latin typeface="Tahoma"/>
              <a:cs typeface="Tahoma"/>
            </a:endParaRPr>
          </a:p>
          <a:p>
            <a:pPr marL="289560" indent="-168275">
              <a:lnSpc>
                <a:spcPct val="100000"/>
              </a:lnSpc>
              <a:spcBef>
                <a:spcPts val="575"/>
              </a:spcBef>
              <a:buChar char="•"/>
              <a:tabLst>
                <a:tab pos="290195" algn="l"/>
              </a:tabLst>
            </a:pPr>
            <a:r>
              <a:rPr sz="1000" spc="-45" dirty="0">
                <a:solidFill>
                  <a:srgbClr val="22373A"/>
                </a:solidFill>
                <a:latin typeface="Tahoma"/>
                <a:cs typeface="Tahoma"/>
              </a:rPr>
              <a:t>Expressive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diagnostics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45" dirty="0">
                <a:solidFill>
                  <a:srgbClr val="22373A"/>
                </a:solidFill>
                <a:latin typeface="Tahoma"/>
                <a:cs typeface="Tahoma"/>
              </a:rPr>
              <a:t>(examples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0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55" dirty="0">
                <a:solidFill>
                  <a:srgbClr val="22373A"/>
                </a:solidFill>
                <a:latin typeface="Tahoma"/>
                <a:cs typeface="Tahoma"/>
              </a:rPr>
              <a:t>propose</a:t>
            </a:r>
            <a:r>
              <a:rPr sz="10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corrections)</a:t>
            </a:r>
            <a:endParaRPr sz="1000">
              <a:latin typeface="Tahoma"/>
              <a:cs typeface="Tahoma"/>
            </a:endParaRPr>
          </a:p>
          <a:p>
            <a:pPr marL="289560" indent="-168275">
              <a:lnSpc>
                <a:spcPct val="100000"/>
              </a:lnSpc>
              <a:spcBef>
                <a:spcPts val="575"/>
              </a:spcBef>
              <a:buChar char="•"/>
              <a:tabLst>
                <a:tab pos="290195" algn="l"/>
              </a:tabLst>
            </a:pP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Strict</a:t>
            </a:r>
            <a:r>
              <a:rPr sz="10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000" spc="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compliance.</a:t>
            </a:r>
            <a:r>
              <a:rPr sz="1000" spc="1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GCC/MSVC</a:t>
            </a:r>
            <a:r>
              <a:rPr sz="10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compatibility</a:t>
            </a:r>
            <a:r>
              <a:rPr sz="1000" spc="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(inverse</a:t>
            </a:r>
            <a:r>
              <a:rPr sz="10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direction</a:t>
            </a:r>
            <a:r>
              <a:rPr sz="10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0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not</a:t>
            </a:r>
            <a:r>
              <a:rPr sz="1000" spc="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ensured)</a:t>
            </a:r>
            <a:endParaRPr sz="1000">
              <a:latin typeface="Tahoma"/>
              <a:cs typeface="Tahoma"/>
            </a:endParaRPr>
          </a:p>
          <a:p>
            <a:pPr marL="289560" marR="5080" indent="-168275">
              <a:lnSpc>
                <a:spcPct val="114599"/>
              </a:lnSpc>
              <a:spcBef>
                <a:spcPts val="395"/>
              </a:spcBef>
              <a:buChar char="•"/>
              <a:tabLst>
                <a:tab pos="290195" algn="l"/>
              </a:tabLst>
            </a:pPr>
            <a:r>
              <a:rPr sz="1000" spc="-50" dirty="0">
                <a:solidFill>
                  <a:srgbClr val="22373A"/>
                </a:solidFill>
                <a:latin typeface="Tahoma"/>
                <a:cs typeface="Tahoma"/>
              </a:rPr>
              <a:t>Includes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very useful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tools:</a:t>
            </a:r>
            <a:r>
              <a:rPr sz="1000" spc="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50" dirty="0">
                <a:solidFill>
                  <a:srgbClr val="22373A"/>
                </a:solidFill>
                <a:latin typeface="Tahoma"/>
                <a:cs typeface="Tahoma"/>
              </a:rPr>
              <a:t>memory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sanitizer,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static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 code 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analyzer,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automatic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formatting,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linter,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etc.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6" name="object 6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37"/>
              <a:ext cx="288290" cy="5080"/>
            </a:xfrm>
            <a:custGeom>
              <a:avLst/>
              <a:gdLst/>
              <a:ahLst/>
              <a:cxnLst/>
              <a:rect l="l" t="t" r="r" b="b"/>
              <a:pathLst>
                <a:path w="288290" h="5080">
                  <a:moveTo>
                    <a:pt x="0" y="5060"/>
                  </a:moveTo>
                  <a:lnTo>
                    <a:pt x="0" y="0"/>
                  </a:lnTo>
                  <a:lnTo>
                    <a:pt x="288021" y="0"/>
                  </a:lnTo>
                  <a:lnTo>
                    <a:pt x="28802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87478839"/>
      </p:ext>
    </p:extLst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7"/>
            <a:ext cx="2050414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30" dirty="0"/>
              <a:t>Install</a:t>
            </a:r>
            <a:r>
              <a:rPr sz="1200" spc="50" dirty="0"/>
              <a:t> </a:t>
            </a:r>
            <a:r>
              <a:rPr sz="1200" spc="-125" dirty="0"/>
              <a:t>the</a:t>
            </a:r>
            <a:r>
              <a:rPr sz="1200" spc="50" dirty="0"/>
              <a:t> </a:t>
            </a:r>
            <a:r>
              <a:rPr sz="1200" spc="-135" dirty="0"/>
              <a:t>Compiler</a:t>
            </a:r>
            <a:r>
              <a:rPr lang="en-US" sz="1200" spc="-135" dirty="0"/>
              <a:t>s</a:t>
            </a:r>
            <a:endParaRPr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483082"/>
            <a:ext cx="3754806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Install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last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gcc/g++</a:t>
            </a:r>
            <a:r>
              <a:rPr sz="11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lang="en-US" sz="1100" spc="-25" dirty="0">
                <a:solidFill>
                  <a:srgbClr val="22373A"/>
                </a:solidFill>
                <a:latin typeface="Tahoma"/>
                <a:cs typeface="Tahoma"/>
              </a:rPr>
              <a:t>on WSL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994" y="769073"/>
            <a:ext cx="5039995" cy="66103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060"/>
              </a:lnSpc>
            </a:pPr>
            <a:r>
              <a:rPr sz="900" b="1" dirty="0">
                <a:solidFill>
                  <a:srgbClr val="00007F"/>
                </a:solidFill>
                <a:latin typeface="Palatino Linotype"/>
                <a:cs typeface="Palatino Linotype"/>
              </a:rPr>
              <a:t>$</a:t>
            </a:r>
            <a:r>
              <a:rPr sz="900" b="1" spc="254" dirty="0">
                <a:solidFill>
                  <a:srgbClr val="00007F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22373A"/>
                </a:solidFill>
                <a:latin typeface="Palatino Linotype"/>
                <a:cs typeface="Palatino Linotype"/>
              </a:rPr>
              <a:t>sudo</a:t>
            </a:r>
            <a:r>
              <a:rPr sz="900" spc="254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22373A"/>
                </a:solidFill>
                <a:latin typeface="Palatino Linotype"/>
                <a:cs typeface="Palatino Linotype"/>
              </a:rPr>
              <a:t>apt</a:t>
            </a:r>
            <a:r>
              <a:rPr sz="900" spc="26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update</a:t>
            </a:r>
            <a:endParaRPr sz="900" dirty="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180"/>
              </a:spcBef>
            </a:pPr>
            <a:r>
              <a:rPr sz="900" b="1" dirty="0">
                <a:solidFill>
                  <a:srgbClr val="00007F"/>
                </a:solidFill>
                <a:latin typeface="Palatino Linotype"/>
                <a:cs typeface="Palatino Linotype"/>
              </a:rPr>
              <a:t>$</a:t>
            </a:r>
            <a:r>
              <a:rPr sz="900" b="1" spc="275" dirty="0">
                <a:solidFill>
                  <a:srgbClr val="00007F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22373A"/>
                </a:solidFill>
                <a:latin typeface="Palatino Linotype"/>
                <a:cs typeface="Palatino Linotype"/>
              </a:rPr>
              <a:t>sudo</a:t>
            </a:r>
            <a:r>
              <a:rPr sz="900" spc="2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22373A"/>
                </a:solidFill>
                <a:latin typeface="Palatino Linotype"/>
                <a:cs typeface="Palatino Linotype"/>
              </a:rPr>
              <a:t>apt</a:t>
            </a:r>
            <a:r>
              <a:rPr sz="900" spc="2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spc="120" dirty="0">
                <a:solidFill>
                  <a:srgbClr val="22373A"/>
                </a:solidFill>
                <a:latin typeface="Palatino Linotype"/>
                <a:cs typeface="Palatino Linotype"/>
              </a:rPr>
              <a:t>install</a:t>
            </a:r>
            <a:r>
              <a:rPr sz="900" spc="2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22373A"/>
                </a:solidFill>
                <a:latin typeface="Palatino Linotype"/>
                <a:cs typeface="Palatino Linotype"/>
              </a:rPr>
              <a:t>gcc</a:t>
            </a:r>
            <a:r>
              <a:rPr sz="900" spc="2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g++</a:t>
            </a:r>
            <a:endParaRPr sz="900" dirty="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180"/>
              </a:spcBef>
            </a:pPr>
            <a:r>
              <a:rPr sz="900" b="1" dirty="0">
                <a:solidFill>
                  <a:srgbClr val="00007F"/>
                </a:solidFill>
                <a:latin typeface="Palatino Linotype"/>
                <a:cs typeface="Palatino Linotype"/>
              </a:rPr>
              <a:t>$</a:t>
            </a:r>
            <a:r>
              <a:rPr sz="900" b="1" spc="305" dirty="0">
                <a:solidFill>
                  <a:srgbClr val="00007F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22373A"/>
                </a:solidFill>
                <a:latin typeface="Palatino Linotype"/>
                <a:cs typeface="Palatino Linotype"/>
              </a:rPr>
              <a:t>gcc</a:t>
            </a:r>
            <a:r>
              <a:rPr sz="9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spc="55" dirty="0">
                <a:solidFill>
                  <a:srgbClr val="22373A"/>
                </a:solidFill>
                <a:latin typeface="Palatino Linotype"/>
                <a:cs typeface="Palatino Linotype"/>
              </a:rPr>
              <a:t>--</a:t>
            </a:r>
            <a:r>
              <a:rPr sz="9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version</a:t>
            </a:r>
            <a:endParaRPr sz="900" dirty="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180"/>
              </a:spcBef>
            </a:pPr>
            <a:r>
              <a:rPr sz="900" dirty="0">
                <a:solidFill>
                  <a:srgbClr val="22373A"/>
                </a:solidFill>
                <a:latin typeface="Palatino Linotype"/>
                <a:cs typeface="Palatino Linotype"/>
              </a:rPr>
              <a:t>$</a:t>
            </a:r>
            <a:r>
              <a:rPr sz="900" spc="2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22373A"/>
                </a:solidFill>
                <a:latin typeface="Palatino Linotype"/>
                <a:cs typeface="Palatino Linotype"/>
              </a:rPr>
              <a:t>g++</a:t>
            </a:r>
            <a:r>
              <a:rPr sz="9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spc="-30" dirty="0">
                <a:solidFill>
                  <a:srgbClr val="22373A"/>
                </a:solidFill>
                <a:latin typeface="Palatino Linotype"/>
                <a:cs typeface="Palatino Linotype"/>
              </a:rPr>
              <a:t>--</a:t>
            </a:r>
            <a:r>
              <a:rPr sz="9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version</a:t>
            </a:r>
            <a:endParaRPr sz="900" dirty="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1627492"/>
            <a:ext cx="3907206" cy="137858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Install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last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55" dirty="0">
                <a:solidFill>
                  <a:srgbClr val="22373A"/>
                </a:solidFill>
                <a:latin typeface="Palatino Linotype"/>
                <a:cs typeface="Palatino Linotype"/>
              </a:rPr>
              <a:t>clang</a:t>
            </a:r>
            <a:r>
              <a:rPr sz="1100" spc="2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lang="en-US" sz="11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on Mac</a:t>
            </a: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 the following command from a terminal (</a:t>
            </a:r>
            <a:r>
              <a:rPr lang="en-US" sz="11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iTerm</a:t>
            </a: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b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b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The above command will install C++ compiler clang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endParaRPr sz="110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878" y="2215827"/>
            <a:ext cx="5039995" cy="141064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254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20"/>
              </a:spcBef>
            </a:pPr>
            <a:r>
              <a:rPr sz="900" b="1" dirty="0">
                <a:solidFill>
                  <a:srgbClr val="00007F"/>
                </a:solidFill>
                <a:latin typeface="Palatino Linotype"/>
                <a:cs typeface="Palatino Linotype"/>
              </a:rPr>
              <a:t>$</a:t>
            </a:r>
            <a:r>
              <a:rPr lang="en-US" sz="900" b="1" dirty="0">
                <a:solidFill>
                  <a:srgbClr val="00007F"/>
                </a:solidFill>
                <a:latin typeface="Palatino Linotype"/>
                <a:cs typeface="Palatino Linotype"/>
              </a:rPr>
              <a:t> </a:t>
            </a:r>
            <a:r>
              <a:rPr lang="en-US" sz="9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xcode</a:t>
            </a:r>
            <a:r>
              <a:rPr lang="en-US" sz="9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-select --install</a:t>
            </a:r>
            <a:endParaRPr sz="900" dirty="0">
              <a:solidFill>
                <a:schemeClr val="tx1"/>
              </a:solidFill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34944"/>
            <a:ext cx="5760085" cy="5080"/>
            <a:chOff x="0" y="3234944"/>
            <a:chExt cx="5760085" cy="5080"/>
          </a:xfrm>
        </p:grpSpPr>
        <p:sp>
          <p:nvSpPr>
            <p:cNvPr id="9" name="object 9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44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5760072" y="5054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44"/>
              <a:ext cx="346075" cy="5080"/>
            </a:xfrm>
            <a:custGeom>
              <a:avLst/>
              <a:gdLst/>
              <a:ahLst/>
              <a:cxnLst/>
              <a:rect l="l" t="t" r="r" b="b"/>
              <a:pathLst>
                <a:path w="346075" h="5080">
                  <a:moveTo>
                    <a:pt x="345592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345592" y="5054"/>
                  </a:lnTo>
                  <a:lnTo>
                    <a:pt x="345592" y="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7"/>
            <a:ext cx="29337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5" dirty="0"/>
              <a:t>What</a:t>
            </a:r>
            <a:r>
              <a:rPr sz="1200" spc="-25" dirty="0"/>
              <a:t> </a:t>
            </a:r>
            <a:r>
              <a:rPr sz="1200" spc="-50" dirty="0"/>
              <a:t>Editor/IDE</a:t>
            </a:r>
            <a:r>
              <a:rPr sz="1200" spc="5" dirty="0"/>
              <a:t> </a:t>
            </a:r>
            <a:r>
              <a:rPr sz="1200" spc="-135" dirty="0"/>
              <a:t>Compiler</a:t>
            </a:r>
            <a:r>
              <a:rPr sz="1200" spc="35" dirty="0"/>
              <a:t> </a:t>
            </a:r>
            <a:r>
              <a:rPr sz="1200" spc="-135" dirty="0"/>
              <a:t>Should</a:t>
            </a:r>
            <a:r>
              <a:rPr sz="1200" spc="35" dirty="0"/>
              <a:t> </a:t>
            </a:r>
            <a:r>
              <a:rPr sz="1200" dirty="0"/>
              <a:t>I</a:t>
            </a:r>
            <a:r>
              <a:rPr sz="1200" spc="10" dirty="0"/>
              <a:t> </a:t>
            </a:r>
            <a:r>
              <a:rPr sz="1200" spc="-95" dirty="0"/>
              <a:t>Use?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831" y="76377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1/2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430" y="459930"/>
            <a:ext cx="3900804" cy="2200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Commercial</a:t>
            </a:r>
            <a:r>
              <a:rPr sz="11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IDE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(Integrated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Development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Environment):</a:t>
            </a:r>
            <a:endParaRPr sz="1100">
              <a:latin typeface="Tahoma"/>
              <a:cs typeface="Tahoma"/>
            </a:endParaRPr>
          </a:p>
          <a:p>
            <a:pPr marL="294640" indent="-168910">
              <a:lnSpc>
                <a:spcPct val="100000"/>
              </a:lnSpc>
              <a:spcBef>
                <a:spcPts val="730"/>
              </a:spcBef>
              <a:buFont typeface="Tahoma"/>
              <a:buChar char="•"/>
              <a:tabLst>
                <a:tab pos="295275" algn="l"/>
              </a:tabLst>
            </a:pPr>
            <a:r>
              <a:rPr sz="1000" spc="-100" dirty="0">
                <a:solidFill>
                  <a:srgbClr val="22373A"/>
                </a:solidFill>
                <a:latin typeface="Arial Black"/>
                <a:cs typeface="Arial Black"/>
              </a:rPr>
              <a:t>Microsoft</a:t>
            </a:r>
            <a:r>
              <a:rPr sz="10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000" spc="-114" dirty="0">
                <a:solidFill>
                  <a:srgbClr val="22373A"/>
                </a:solidFill>
                <a:latin typeface="Arial Black"/>
                <a:cs typeface="Arial Black"/>
              </a:rPr>
              <a:t>Visual</a:t>
            </a:r>
            <a:r>
              <a:rPr sz="1000" spc="3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000" spc="-105" dirty="0">
                <a:solidFill>
                  <a:srgbClr val="22373A"/>
                </a:solidFill>
                <a:latin typeface="Arial Black"/>
                <a:cs typeface="Arial Black"/>
              </a:rPr>
              <a:t>Studio</a:t>
            </a:r>
            <a:r>
              <a:rPr sz="100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(MSVC)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.</a:t>
            </a:r>
            <a:r>
              <a:rPr sz="1000" spc="2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Most</a:t>
            </a:r>
            <a:r>
              <a:rPr sz="10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popular</a:t>
            </a:r>
            <a:r>
              <a:rPr sz="10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IDE</a:t>
            </a:r>
            <a:r>
              <a:rPr sz="10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0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Windows</a:t>
            </a:r>
            <a:endParaRPr sz="1000">
              <a:latin typeface="Tahoma"/>
              <a:cs typeface="Tahoma"/>
            </a:endParaRPr>
          </a:p>
          <a:p>
            <a:pPr marL="294640" indent="-168910">
              <a:lnSpc>
                <a:spcPct val="100000"/>
              </a:lnSpc>
              <a:spcBef>
                <a:spcPts val="475"/>
              </a:spcBef>
              <a:buFont typeface="Tahoma"/>
              <a:buChar char="•"/>
              <a:tabLst>
                <a:tab pos="295275" algn="l"/>
              </a:tabLst>
            </a:pPr>
            <a:r>
              <a:rPr sz="1000" spc="-70" dirty="0">
                <a:solidFill>
                  <a:srgbClr val="22373A"/>
                </a:solidFill>
                <a:latin typeface="Arial Black"/>
                <a:cs typeface="Arial Black"/>
              </a:rPr>
              <a:t>Clion</a:t>
            </a:r>
            <a:r>
              <a:rPr sz="1000" spc="-7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000" spc="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Powerful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IDE</a:t>
            </a: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lot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options</a:t>
            </a:r>
            <a:endParaRPr sz="1000">
              <a:latin typeface="Tahoma"/>
              <a:cs typeface="Tahoma"/>
            </a:endParaRPr>
          </a:p>
          <a:p>
            <a:pPr marL="294640" indent="-168910">
              <a:lnSpc>
                <a:spcPct val="100000"/>
              </a:lnSpc>
              <a:spcBef>
                <a:spcPts val="475"/>
              </a:spcBef>
              <a:buFont typeface="Tahoma"/>
              <a:buChar char="•"/>
              <a:tabLst>
                <a:tab pos="295275" algn="l"/>
              </a:tabLst>
            </a:pPr>
            <a:r>
              <a:rPr sz="1000" spc="-85" dirty="0">
                <a:solidFill>
                  <a:srgbClr val="22373A"/>
                </a:solidFill>
                <a:latin typeface="Arial Black"/>
                <a:cs typeface="Arial Black"/>
              </a:rPr>
              <a:t>QT-</a:t>
            </a:r>
            <a:r>
              <a:rPr sz="1000" spc="-50" dirty="0">
                <a:solidFill>
                  <a:srgbClr val="22373A"/>
                </a:solidFill>
                <a:latin typeface="Arial Black"/>
                <a:cs typeface="Arial Black"/>
              </a:rPr>
              <a:t>Creato</a:t>
            </a:r>
            <a:r>
              <a:rPr sz="10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r</a:t>
            </a:r>
            <a:r>
              <a:rPr sz="1000" spc="-5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r>
              <a:rPr sz="1000" spc="9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Fast</a:t>
            </a:r>
            <a:r>
              <a:rPr sz="10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(written</a:t>
            </a:r>
            <a:r>
              <a:rPr sz="10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C++),</a:t>
            </a:r>
            <a:r>
              <a:rPr sz="10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simple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22373A"/>
              </a:buClr>
              <a:buFont typeface="Tahoma"/>
              <a:buChar char="•"/>
            </a:pPr>
            <a:endParaRPr sz="19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30" dirty="0">
                <a:solidFill>
                  <a:srgbClr val="22373A"/>
                </a:solidFill>
                <a:latin typeface="Palatino Linotype"/>
                <a:cs typeface="Palatino Linotype"/>
              </a:rPr>
              <a:t>Free</a:t>
            </a:r>
            <a:r>
              <a:rPr sz="11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C++</a:t>
            </a:r>
            <a:r>
              <a:rPr sz="11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Palatino Linotype"/>
                <a:cs typeface="Palatino Linotype"/>
              </a:rPr>
              <a:t>IDE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  <a:p>
            <a:pPr marL="301625" indent="-168910">
              <a:lnSpc>
                <a:spcPct val="100000"/>
              </a:lnSpc>
              <a:spcBef>
                <a:spcPts val="700"/>
              </a:spcBef>
              <a:buFont typeface="Tahoma"/>
              <a:buChar char="•"/>
              <a:tabLst>
                <a:tab pos="302260" algn="l"/>
              </a:tabLst>
            </a:pPr>
            <a:r>
              <a:rPr sz="1000" spc="-100" dirty="0">
                <a:solidFill>
                  <a:srgbClr val="22373A"/>
                </a:solidFill>
                <a:latin typeface="Arial Black"/>
                <a:cs typeface="Arial Black"/>
              </a:rPr>
              <a:t>Microsoft</a:t>
            </a:r>
            <a:r>
              <a:rPr sz="10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000" spc="-114" dirty="0">
                <a:solidFill>
                  <a:srgbClr val="22373A"/>
                </a:solidFill>
                <a:latin typeface="Arial Black"/>
                <a:cs typeface="Arial Black"/>
              </a:rPr>
              <a:t>Visual</a:t>
            </a:r>
            <a:r>
              <a:rPr sz="10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000" spc="-100" dirty="0">
                <a:solidFill>
                  <a:srgbClr val="22373A"/>
                </a:solidFill>
                <a:latin typeface="Arial Black"/>
                <a:cs typeface="Arial Black"/>
              </a:rPr>
              <a:t>Studio</a:t>
            </a:r>
            <a:r>
              <a:rPr sz="10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000" spc="-130" dirty="0">
                <a:solidFill>
                  <a:srgbClr val="22373A"/>
                </a:solidFill>
                <a:latin typeface="Arial Black"/>
                <a:cs typeface="Arial Black"/>
              </a:rPr>
              <a:t>Code</a:t>
            </a:r>
            <a:r>
              <a:rPr sz="1000" spc="2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(VS</a:t>
            </a:r>
            <a:r>
              <a:rPr sz="10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Code</a:t>
            </a: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)</a:t>
            </a:r>
            <a:endParaRPr sz="1000">
              <a:latin typeface="Palatino Linotype"/>
              <a:cs typeface="Palatino Linotype"/>
            </a:endParaRPr>
          </a:p>
          <a:p>
            <a:pPr marL="301625" indent="-168910">
              <a:lnSpc>
                <a:spcPct val="100000"/>
              </a:lnSpc>
              <a:spcBef>
                <a:spcPts val="405"/>
              </a:spcBef>
              <a:buFont typeface="Tahoma"/>
              <a:buChar char="•"/>
              <a:tabLst>
                <a:tab pos="302260" algn="l"/>
              </a:tabLst>
            </a:pPr>
            <a:r>
              <a:rPr sz="10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XCode.</a:t>
            </a:r>
            <a:r>
              <a:rPr sz="1000" spc="-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55" dirty="0">
                <a:solidFill>
                  <a:srgbClr val="22373A"/>
                </a:solidFill>
                <a:latin typeface="Palatino Linotype"/>
                <a:cs typeface="Palatino Linotype"/>
              </a:rPr>
              <a:t>Default</a:t>
            </a:r>
            <a:r>
              <a:rPr sz="1000" spc="-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40" dirty="0">
                <a:solidFill>
                  <a:srgbClr val="22373A"/>
                </a:solidFill>
                <a:latin typeface="Palatino Linotype"/>
                <a:cs typeface="Palatino Linotype"/>
              </a:rPr>
              <a:t>on</a:t>
            </a:r>
            <a:r>
              <a:rPr sz="1000" spc="-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55" dirty="0">
                <a:solidFill>
                  <a:srgbClr val="22373A"/>
                </a:solidFill>
                <a:latin typeface="Palatino Linotype"/>
                <a:cs typeface="Palatino Linotype"/>
              </a:rPr>
              <a:t>Mac</a:t>
            </a:r>
            <a:r>
              <a:rPr sz="1000" spc="-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OS</a:t>
            </a:r>
            <a:endParaRPr sz="1000">
              <a:latin typeface="Palatino Linotype"/>
              <a:cs typeface="Palatino Linotype"/>
            </a:endParaRPr>
          </a:p>
          <a:p>
            <a:pPr marL="301625" indent="-168910">
              <a:lnSpc>
                <a:spcPct val="100000"/>
              </a:lnSpc>
              <a:spcBef>
                <a:spcPts val="475"/>
              </a:spcBef>
              <a:buFont typeface="Tahoma"/>
              <a:buChar char="•"/>
              <a:tabLst>
                <a:tab pos="302260" algn="l"/>
              </a:tabLst>
            </a:pP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Cevelop</a:t>
            </a:r>
            <a:endParaRPr sz="1000">
              <a:latin typeface="Palatino Linotype"/>
              <a:cs typeface="Palatino Linotype"/>
            </a:endParaRPr>
          </a:p>
          <a:p>
            <a:pPr marL="301625" indent="-168910">
              <a:lnSpc>
                <a:spcPct val="100000"/>
              </a:lnSpc>
              <a:spcBef>
                <a:spcPts val="475"/>
              </a:spcBef>
              <a:buFont typeface="Tahoma"/>
              <a:buChar char="•"/>
              <a:tabLst>
                <a:tab pos="302260" algn="l"/>
              </a:tabLst>
            </a:pPr>
            <a:r>
              <a:rPr sz="10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Eclipse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2809539"/>
            <a:ext cx="4527550" cy="35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sz="1000" i="1" dirty="0">
                <a:solidFill>
                  <a:srgbClr val="22373A"/>
                </a:solidFill>
                <a:latin typeface="Calibri"/>
                <a:cs typeface="Calibri"/>
              </a:rPr>
              <a:t>Not</a:t>
            </a:r>
            <a:r>
              <a:rPr sz="1000" i="1" spc="9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i="1" spc="-20" dirty="0">
                <a:solidFill>
                  <a:srgbClr val="22373A"/>
                </a:solidFill>
                <a:latin typeface="Calibri"/>
                <a:cs typeface="Calibri"/>
              </a:rPr>
              <a:t>suggested</a:t>
            </a:r>
            <a:r>
              <a:rPr sz="1000" i="1" spc="-135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r>
              <a:rPr sz="1000" spc="1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Notepad,</a:t>
            </a:r>
            <a:r>
              <a:rPr sz="1000" spc="254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Gedit,</a:t>
            </a:r>
            <a:r>
              <a:rPr sz="1000" spc="254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and</a:t>
            </a:r>
            <a:r>
              <a:rPr sz="1000" spc="25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55" dirty="0">
                <a:solidFill>
                  <a:srgbClr val="22373A"/>
                </a:solidFill>
                <a:latin typeface="Palatino Linotype"/>
                <a:cs typeface="Palatino Linotype"/>
              </a:rPr>
              <a:t>other</a:t>
            </a:r>
            <a:r>
              <a:rPr sz="1000" spc="254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similar</a:t>
            </a:r>
            <a:r>
              <a:rPr sz="1000" spc="254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editors</a:t>
            </a:r>
            <a:r>
              <a:rPr sz="10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-</a:t>
            </a:r>
            <a:r>
              <a:rPr sz="10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lack</a:t>
            </a:r>
            <a:r>
              <a:rPr sz="10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0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support </a:t>
            </a: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0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programming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234944"/>
            <a:ext cx="5760085" cy="5080"/>
            <a:chOff x="0" y="3234944"/>
            <a:chExt cx="5760085" cy="5080"/>
          </a:xfrm>
        </p:grpSpPr>
        <p:sp>
          <p:nvSpPr>
            <p:cNvPr id="8" name="object 8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44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5760072" y="5054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44"/>
              <a:ext cx="461009" cy="5080"/>
            </a:xfrm>
            <a:custGeom>
              <a:avLst/>
              <a:gdLst/>
              <a:ahLst/>
              <a:cxnLst/>
              <a:rect l="l" t="t" r="r" b="b"/>
              <a:pathLst>
                <a:path w="461009" h="5080">
                  <a:moveTo>
                    <a:pt x="460819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460819" y="5054"/>
                  </a:lnTo>
                  <a:lnTo>
                    <a:pt x="460819" y="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293370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75" dirty="0">
                <a:solidFill>
                  <a:srgbClr val="F9F9F9"/>
                </a:solidFill>
                <a:latin typeface="Arial Black"/>
                <a:cs typeface="Arial Black"/>
              </a:rPr>
              <a:t>What</a:t>
            </a: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50" dirty="0">
                <a:solidFill>
                  <a:srgbClr val="F9F9F9"/>
                </a:solidFill>
                <a:latin typeface="Arial Black"/>
                <a:cs typeface="Arial Black"/>
              </a:rPr>
              <a:t>Editor/IDE</a:t>
            </a:r>
            <a:r>
              <a:rPr sz="1200" spc="5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135" dirty="0">
                <a:solidFill>
                  <a:srgbClr val="F9F9F9"/>
                </a:solidFill>
                <a:latin typeface="Arial Black"/>
                <a:cs typeface="Arial Black"/>
              </a:rPr>
              <a:t>Compiler</a:t>
            </a:r>
            <a:r>
              <a:rPr sz="1200" spc="35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135" dirty="0">
                <a:solidFill>
                  <a:srgbClr val="F9F9F9"/>
                </a:solidFill>
                <a:latin typeface="Arial Black"/>
                <a:cs typeface="Arial Black"/>
              </a:rPr>
              <a:t>Should</a:t>
            </a:r>
            <a:r>
              <a:rPr sz="1200" spc="35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dirty="0">
                <a:solidFill>
                  <a:srgbClr val="F9F9F9"/>
                </a:solidFill>
                <a:latin typeface="Arial Black"/>
                <a:cs typeface="Arial Black"/>
              </a:rPr>
              <a:t>I</a:t>
            </a:r>
            <a:r>
              <a:rPr sz="1200" spc="10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95" dirty="0">
                <a:solidFill>
                  <a:srgbClr val="F9F9F9"/>
                </a:solidFill>
                <a:latin typeface="Arial Black"/>
                <a:cs typeface="Arial Black"/>
              </a:rPr>
              <a:t>Use?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5554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2/2</a:t>
            </a:r>
            <a:endParaRPr sz="120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907" y="423638"/>
            <a:ext cx="3492024" cy="246968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59994" y="2984423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931" y="2990705"/>
            <a:ext cx="211836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StackOverflow</a:t>
            </a:r>
            <a:r>
              <a:rPr sz="900" spc="33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Developer</a:t>
            </a:r>
            <a:r>
              <a:rPr sz="900" spc="33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Survey</a:t>
            </a:r>
            <a:r>
              <a:rPr sz="900" spc="335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 </a:t>
            </a:r>
            <a:r>
              <a:rPr sz="900" spc="-20" dirty="0">
                <a:solidFill>
                  <a:srgbClr val="394B4E"/>
                </a:solidFill>
                <a:latin typeface="Palatino Linotype"/>
                <a:cs typeface="Palatino Linotype"/>
                <a:hlinkClick r:id="rId3"/>
              </a:rPr>
              <a:t>2022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9" name="object 9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37"/>
              <a:ext cx="518795" cy="5080"/>
            </a:xfrm>
            <a:custGeom>
              <a:avLst/>
              <a:gdLst/>
              <a:ahLst/>
              <a:cxnLst/>
              <a:rect l="l" t="t" r="r" b="b"/>
              <a:pathLst>
                <a:path w="518795" h="5080">
                  <a:moveTo>
                    <a:pt x="0" y="5060"/>
                  </a:moveTo>
                  <a:lnTo>
                    <a:pt x="0" y="0"/>
                  </a:lnTo>
                  <a:lnTo>
                    <a:pt x="518385" y="0"/>
                  </a:lnTo>
                  <a:lnTo>
                    <a:pt x="51838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65" dirty="0"/>
              <a:t>How</a:t>
            </a:r>
            <a:r>
              <a:rPr sz="1200" spc="35" dirty="0"/>
              <a:t> </a:t>
            </a:r>
            <a:r>
              <a:rPr sz="1200" spc="-65" dirty="0"/>
              <a:t>to</a:t>
            </a:r>
            <a:r>
              <a:rPr sz="1200" spc="-30" dirty="0"/>
              <a:t> </a:t>
            </a:r>
            <a:r>
              <a:rPr sz="1200" spc="-125" dirty="0"/>
              <a:t>Compile?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567131"/>
            <a:ext cx="3907206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Compile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8A73"/>
                </a:solidFill>
                <a:latin typeface="Tahoma"/>
                <a:cs typeface="Tahoma"/>
              </a:rPr>
              <a:t>C++11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8A73"/>
                </a:solidFill>
                <a:latin typeface="Tahoma"/>
                <a:cs typeface="Tahoma"/>
              </a:rPr>
              <a:t>C++14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8A73"/>
                </a:solidFill>
                <a:latin typeface="Tahoma"/>
                <a:cs typeface="Tahoma"/>
              </a:rPr>
              <a:t>C++17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8A73"/>
                </a:solidFill>
                <a:latin typeface="Tahoma"/>
                <a:cs typeface="Tahoma"/>
              </a:rPr>
              <a:t>C++20</a:t>
            </a:r>
            <a:r>
              <a:rPr lang="en-US" sz="1100" dirty="0">
                <a:solidFill>
                  <a:srgbClr val="008A73"/>
                </a:solidFill>
                <a:latin typeface="Tahoma"/>
                <a:cs typeface="Tahoma"/>
              </a:rPr>
              <a:t>, C++23</a:t>
            </a:r>
            <a:r>
              <a:rPr sz="1100" spc="-25" dirty="0">
                <a:solidFill>
                  <a:srgbClr val="008A73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programs: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994" y="878433"/>
            <a:ext cx="5039995" cy="766620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 algn="just">
              <a:lnSpc>
                <a:spcPts val="1015"/>
              </a:lnSpc>
            </a:pPr>
            <a:r>
              <a:rPr sz="900" dirty="0">
                <a:solidFill>
                  <a:srgbClr val="0000FF"/>
                </a:solidFill>
                <a:latin typeface="Palatino Linotype"/>
                <a:cs typeface="Palatino Linotype"/>
              </a:rPr>
              <a:t>g++</a:t>
            </a:r>
            <a:r>
              <a:rPr sz="900" spc="254" dirty="0">
                <a:solidFill>
                  <a:srgbClr val="0000FF"/>
                </a:solidFill>
                <a:latin typeface="Palatino Linotype"/>
                <a:cs typeface="Palatino Linotype"/>
              </a:rPr>
              <a:t>  </a:t>
            </a:r>
            <a:r>
              <a:rPr sz="900" dirty="0">
                <a:solidFill>
                  <a:srgbClr val="AE3236"/>
                </a:solidFill>
                <a:latin typeface="Palatino Linotype"/>
                <a:cs typeface="Palatino Linotype"/>
              </a:rPr>
              <a:t>-</a:t>
            </a:r>
            <a:r>
              <a:rPr sz="900" spc="50" dirty="0">
                <a:solidFill>
                  <a:srgbClr val="AE3236"/>
                </a:solidFill>
                <a:latin typeface="Palatino Linotype"/>
                <a:cs typeface="Palatino Linotype"/>
              </a:rPr>
              <a:t>std=c++11</a:t>
            </a:r>
            <a:r>
              <a:rPr sz="900" spc="254" dirty="0">
                <a:solidFill>
                  <a:srgbClr val="AE3236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707070"/>
                </a:solidFill>
                <a:latin typeface="Palatino Linotype"/>
                <a:cs typeface="Palatino Linotype"/>
              </a:rPr>
              <a:t>&lt;program.cpp&gt;</a:t>
            </a:r>
            <a:r>
              <a:rPr sz="900" spc="254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sz="900" spc="55" dirty="0">
                <a:solidFill>
                  <a:srgbClr val="707070"/>
                </a:solidFill>
                <a:latin typeface="Palatino Linotype"/>
                <a:cs typeface="Palatino Linotype"/>
              </a:rPr>
              <a:t>-</a:t>
            </a:r>
            <a:r>
              <a:rPr sz="900" spc="90" dirty="0">
                <a:solidFill>
                  <a:srgbClr val="707070"/>
                </a:solidFill>
                <a:latin typeface="Palatino Linotype"/>
                <a:cs typeface="Palatino Linotype"/>
              </a:rPr>
              <a:t>o</a:t>
            </a:r>
            <a:r>
              <a:rPr sz="900" spc="260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sz="900" spc="-10" dirty="0">
                <a:solidFill>
                  <a:srgbClr val="707070"/>
                </a:solidFill>
                <a:latin typeface="Palatino Linotype"/>
                <a:cs typeface="Palatino Linotype"/>
              </a:rPr>
              <a:t>program</a:t>
            </a:r>
            <a:endParaRPr sz="900" dirty="0">
              <a:latin typeface="Palatino Linotype"/>
              <a:cs typeface="Palatino Linotype"/>
            </a:endParaRPr>
          </a:p>
          <a:p>
            <a:pPr marL="37465" marR="2602865" algn="just">
              <a:lnSpc>
                <a:spcPct val="116700"/>
              </a:lnSpc>
            </a:pPr>
            <a:r>
              <a:rPr sz="900" dirty="0">
                <a:solidFill>
                  <a:srgbClr val="0000FF"/>
                </a:solidFill>
                <a:latin typeface="Palatino Linotype"/>
                <a:cs typeface="Palatino Linotype"/>
              </a:rPr>
              <a:t>g++</a:t>
            </a:r>
            <a:r>
              <a:rPr sz="900" spc="254" dirty="0">
                <a:solidFill>
                  <a:srgbClr val="0000FF"/>
                </a:solidFill>
                <a:latin typeface="Palatino Linotype"/>
                <a:cs typeface="Palatino Linotype"/>
              </a:rPr>
              <a:t>  </a:t>
            </a:r>
            <a:r>
              <a:rPr sz="900" dirty="0">
                <a:solidFill>
                  <a:srgbClr val="AE3236"/>
                </a:solidFill>
                <a:latin typeface="Palatino Linotype"/>
                <a:cs typeface="Palatino Linotype"/>
              </a:rPr>
              <a:t>-</a:t>
            </a:r>
            <a:r>
              <a:rPr sz="900" spc="50" dirty="0">
                <a:solidFill>
                  <a:srgbClr val="AE3236"/>
                </a:solidFill>
                <a:latin typeface="Palatino Linotype"/>
                <a:cs typeface="Palatino Linotype"/>
              </a:rPr>
              <a:t>std=c++14</a:t>
            </a:r>
            <a:r>
              <a:rPr sz="900" spc="254" dirty="0">
                <a:solidFill>
                  <a:srgbClr val="AE3236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707070"/>
                </a:solidFill>
                <a:latin typeface="Palatino Linotype"/>
                <a:cs typeface="Palatino Linotype"/>
              </a:rPr>
              <a:t>&lt;program.cpp&gt;</a:t>
            </a:r>
            <a:r>
              <a:rPr sz="900" spc="254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sz="900" spc="55" dirty="0">
                <a:solidFill>
                  <a:srgbClr val="707070"/>
                </a:solidFill>
                <a:latin typeface="Palatino Linotype"/>
                <a:cs typeface="Palatino Linotype"/>
              </a:rPr>
              <a:t>-</a:t>
            </a:r>
            <a:r>
              <a:rPr sz="900" spc="90" dirty="0">
                <a:solidFill>
                  <a:srgbClr val="707070"/>
                </a:solidFill>
                <a:latin typeface="Palatino Linotype"/>
                <a:cs typeface="Palatino Linotype"/>
              </a:rPr>
              <a:t>o</a:t>
            </a:r>
            <a:r>
              <a:rPr sz="900" spc="260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sz="900" spc="-30" dirty="0">
                <a:solidFill>
                  <a:srgbClr val="707070"/>
                </a:solidFill>
                <a:latin typeface="Palatino Linotype"/>
                <a:cs typeface="Palatino Linotype"/>
              </a:rPr>
              <a:t>program</a:t>
            </a:r>
            <a:r>
              <a:rPr sz="900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0000FF"/>
                </a:solidFill>
                <a:latin typeface="Palatino Linotype"/>
                <a:cs typeface="Palatino Linotype"/>
              </a:rPr>
              <a:t>g++</a:t>
            </a:r>
            <a:r>
              <a:rPr sz="900" spc="254" dirty="0">
                <a:solidFill>
                  <a:srgbClr val="0000FF"/>
                </a:solidFill>
                <a:latin typeface="Palatino Linotype"/>
                <a:cs typeface="Palatino Linotype"/>
              </a:rPr>
              <a:t>  </a:t>
            </a:r>
            <a:r>
              <a:rPr sz="900" dirty="0">
                <a:solidFill>
                  <a:srgbClr val="AE3236"/>
                </a:solidFill>
                <a:latin typeface="Palatino Linotype"/>
                <a:cs typeface="Palatino Linotype"/>
              </a:rPr>
              <a:t>-</a:t>
            </a:r>
            <a:r>
              <a:rPr sz="900" spc="50" dirty="0">
                <a:solidFill>
                  <a:srgbClr val="AE3236"/>
                </a:solidFill>
                <a:latin typeface="Palatino Linotype"/>
                <a:cs typeface="Palatino Linotype"/>
              </a:rPr>
              <a:t>std=c++17</a:t>
            </a:r>
            <a:r>
              <a:rPr sz="900" spc="254" dirty="0">
                <a:solidFill>
                  <a:srgbClr val="AE3236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707070"/>
                </a:solidFill>
                <a:latin typeface="Palatino Linotype"/>
                <a:cs typeface="Palatino Linotype"/>
              </a:rPr>
              <a:t>&lt;program.cpp&gt;</a:t>
            </a:r>
            <a:r>
              <a:rPr sz="900" spc="254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sz="900" spc="55" dirty="0">
                <a:solidFill>
                  <a:srgbClr val="707070"/>
                </a:solidFill>
                <a:latin typeface="Palatino Linotype"/>
                <a:cs typeface="Palatino Linotype"/>
              </a:rPr>
              <a:t>-</a:t>
            </a:r>
            <a:r>
              <a:rPr sz="900" spc="90" dirty="0">
                <a:solidFill>
                  <a:srgbClr val="707070"/>
                </a:solidFill>
                <a:latin typeface="Palatino Linotype"/>
                <a:cs typeface="Palatino Linotype"/>
              </a:rPr>
              <a:t>o</a:t>
            </a:r>
            <a:r>
              <a:rPr sz="900" spc="260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sz="900" spc="-30" dirty="0">
                <a:solidFill>
                  <a:srgbClr val="707070"/>
                </a:solidFill>
                <a:latin typeface="Palatino Linotype"/>
                <a:cs typeface="Palatino Linotype"/>
              </a:rPr>
              <a:t>program</a:t>
            </a:r>
            <a:r>
              <a:rPr sz="900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0000FF"/>
                </a:solidFill>
                <a:latin typeface="Palatino Linotype"/>
                <a:cs typeface="Palatino Linotype"/>
              </a:rPr>
              <a:t>g++</a:t>
            </a:r>
            <a:r>
              <a:rPr sz="900" spc="254" dirty="0">
                <a:solidFill>
                  <a:srgbClr val="0000FF"/>
                </a:solidFill>
                <a:latin typeface="Palatino Linotype"/>
                <a:cs typeface="Palatino Linotype"/>
              </a:rPr>
              <a:t>  </a:t>
            </a:r>
            <a:r>
              <a:rPr sz="900" dirty="0">
                <a:solidFill>
                  <a:srgbClr val="AE3236"/>
                </a:solidFill>
                <a:latin typeface="Palatino Linotype"/>
                <a:cs typeface="Palatino Linotype"/>
              </a:rPr>
              <a:t>-</a:t>
            </a:r>
            <a:r>
              <a:rPr sz="900" spc="50" dirty="0">
                <a:solidFill>
                  <a:srgbClr val="AE3236"/>
                </a:solidFill>
                <a:latin typeface="Palatino Linotype"/>
                <a:cs typeface="Palatino Linotype"/>
              </a:rPr>
              <a:t>std=c++20</a:t>
            </a:r>
            <a:r>
              <a:rPr sz="900" spc="254" dirty="0">
                <a:solidFill>
                  <a:srgbClr val="AE3236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707070"/>
                </a:solidFill>
                <a:latin typeface="Palatino Linotype"/>
                <a:cs typeface="Palatino Linotype"/>
              </a:rPr>
              <a:t>&lt;program.cpp&gt;</a:t>
            </a:r>
            <a:r>
              <a:rPr sz="900" spc="254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sz="900" spc="55" dirty="0">
                <a:solidFill>
                  <a:srgbClr val="707070"/>
                </a:solidFill>
                <a:latin typeface="Palatino Linotype"/>
                <a:cs typeface="Palatino Linotype"/>
              </a:rPr>
              <a:t>-</a:t>
            </a:r>
            <a:r>
              <a:rPr sz="900" spc="90" dirty="0">
                <a:solidFill>
                  <a:srgbClr val="707070"/>
                </a:solidFill>
                <a:latin typeface="Palatino Linotype"/>
                <a:cs typeface="Palatino Linotype"/>
              </a:rPr>
              <a:t>o</a:t>
            </a:r>
            <a:r>
              <a:rPr sz="900" spc="260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sz="900" spc="-30" dirty="0">
                <a:solidFill>
                  <a:srgbClr val="707070"/>
                </a:solidFill>
                <a:latin typeface="Palatino Linotype"/>
                <a:cs typeface="Palatino Linotype"/>
              </a:rPr>
              <a:t>program</a:t>
            </a:r>
            <a:endParaRPr lang="en-US" sz="900" spc="-30" dirty="0">
              <a:solidFill>
                <a:srgbClr val="707070"/>
              </a:solidFill>
              <a:latin typeface="Palatino Linotype"/>
              <a:cs typeface="Palatino Linotype"/>
            </a:endParaRPr>
          </a:p>
          <a:p>
            <a:pPr marL="37465" marR="2602865" algn="just">
              <a:lnSpc>
                <a:spcPct val="116700"/>
              </a:lnSpc>
            </a:pPr>
            <a:r>
              <a:rPr lang="en-US" sz="900" dirty="0">
                <a:solidFill>
                  <a:srgbClr val="0000FF"/>
                </a:solidFill>
                <a:latin typeface="Palatino Linotype"/>
                <a:cs typeface="Palatino Linotype"/>
              </a:rPr>
              <a:t>g++</a:t>
            </a:r>
            <a:r>
              <a:rPr lang="en-US" sz="900" spc="254" dirty="0">
                <a:solidFill>
                  <a:srgbClr val="0000FF"/>
                </a:solidFill>
                <a:latin typeface="Palatino Linotype"/>
                <a:cs typeface="Palatino Linotype"/>
              </a:rPr>
              <a:t>  </a:t>
            </a:r>
            <a:r>
              <a:rPr lang="en-US" sz="900" dirty="0">
                <a:solidFill>
                  <a:srgbClr val="AE3236"/>
                </a:solidFill>
                <a:latin typeface="Palatino Linotype"/>
                <a:cs typeface="Palatino Linotype"/>
              </a:rPr>
              <a:t>-</a:t>
            </a:r>
            <a:r>
              <a:rPr lang="en-US" sz="900" spc="50" dirty="0">
                <a:solidFill>
                  <a:srgbClr val="AE3236"/>
                </a:solidFill>
                <a:latin typeface="Palatino Linotype"/>
                <a:cs typeface="Palatino Linotype"/>
              </a:rPr>
              <a:t>std=</a:t>
            </a:r>
            <a:r>
              <a:rPr lang="en-US" sz="900" spc="50" dirty="0" err="1">
                <a:solidFill>
                  <a:srgbClr val="AE3236"/>
                </a:solidFill>
                <a:latin typeface="Palatino Linotype"/>
                <a:cs typeface="Palatino Linotype"/>
              </a:rPr>
              <a:t>c++</a:t>
            </a:r>
            <a:r>
              <a:rPr lang="en-US" sz="900" spc="50" dirty="0">
                <a:solidFill>
                  <a:srgbClr val="AE3236"/>
                </a:solidFill>
                <a:latin typeface="Palatino Linotype"/>
                <a:cs typeface="Palatino Linotype"/>
              </a:rPr>
              <a:t>23</a:t>
            </a:r>
            <a:r>
              <a:rPr lang="en-US" sz="900" spc="254" dirty="0">
                <a:solidFill>
                  <a:srgbClr val="AE3236"/>
                </a:solidFill>
                <a:latin typeface="Palatino Linotype"/>
                <a:cs typeface="Palatino Linotype"/>
              </a:rPr>
              <a:t> </a:t>
            </a:r>
            <a:r>
              <a:rPr lang="en-US" sz="900" dirty="0">
                <a:solidFill>
                  <a:srgbClr val="707070"/>
                </a:solidFill>
                <a:latin typeface="Palatino Linotype"/>
                <a:cs typeface="Palatino Linotype"/>
              </a:rPr>
              <a:t>&lt;program.cpp&gt;</a:t>
            </a:r>
            <a:r>
              <a:rPr lang="en-US" sz="900" spc="254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lang="en-US" sz="900" spc="55" dirty="0">
                <a:solidFill>
                  <a:srgbClr val="707070"/>
                </a:solidFill>
                <a:latin typeface="Palatino Linotype"/>
                <a:cs typeface="Palatino Linotype"/>
              </a:rPr>
              <a:t>-</a:t>
            </a:r>
            <a:r>
              <a:rPr lang="en-US" sz="900" spc="90" dirty="0">
                <a:solidFill>
                  <a:srgbClr val="707070"/>
                </a:solidFill>
                <a:latin typeface="Palatino Linotype"/>
                <a:cs typeface="Palatino Linotype"/>
              </a:rPr>
              <a:t>o</a:t>
            </a:r>
            <a:r>
              <a:rPr lang="en-US" sz="900" spc="260" dirty="0">
                <a:solidFill>
                  <a:srgbClr val="707070"/>
                </a:solidFill>
                <a:latin typeface="Palatino Linotype"/>
                <a:cs typeface="Palatino Linotype"/>
              </a:rPr>
              <a:t> </a:t>
            </a:r>
            <a:r>
              <a:rPr lang="en-US" sz="900" spc="-30" dirty="0">
                <a:solidFill>
                  <a:srgbClr val="707070"/>
                </a:solidFill>
                <a:latin typeface="Palatino Linotype"/>
                <a:cs typeface="Palatino Linotype"/>
              </a:rPr>
              <a:t>program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7294" y="1789239"/>
            <a:ext cx="5324475" cy="118558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Any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C++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standard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backward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compatible</a:t>
            </a:r>
            <a:endParaRPr sz="1100" dirty="0">
              <a:latin typeface="Tahoma"/>
              <a:cs typeface="Tahoma"/>
            </a:endParaRPr>
          </a:p>
          <a:p>
            <a:pPr marL="12700" marR="316230">
              <a:lnSpc>
                <a:spcPct val="118000"/>
              </a:lnSpc>
              <a:spcBef>
                <a:spcPts val="54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also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backward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compatible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with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C,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even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very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old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code,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except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contains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keywords</a:t>
            </a:r>
            <a:r>
              <a:rPr sz="1100" spc="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new,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template,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40" dirty="0">
                <a:solidFill>
                  <a:srgbClr val="22373A"/>
                </a:solidFill>
                <a:latin typeface="Palatino Linotype"/>
                <a:cs typeface="Palatino Linotype"/>
              </a:rPr>
              <a:t>class,</a:t>
            </a:r>
            <a:r>
              <a:rPr sz="1100" spc="30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typename,</a:t>
            </a:r>
            <a:r>
              <a:rPr sz="11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114" dirty="0">
                <a:solidFill>
                  <a:srgbClr val="22373A"/>
                </a:solidFill>
                <a:latin typeface="Palatino Linotype"/>
                <a:cs typeface="Palatino Linotype"/>
              </a:rPr>
              <a:t>etc.</a:t>
            </a:r>
            <a:r>
              <a:rPr sz="1100" spc="114" dirty="0">
                <a:solidFill>
                  <a:srgbClr val="22373A"/>
                </a:solidFill>
                <a:latin typeface="Tahoma"/>
                <a:cs typeface="Tahoma"/>
              </a:rPr>
              <a:t>)</a:t>
            </a:r>
            <a:endParaRPr sz="11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can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potentially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compile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pure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program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C++2</a:t>
            </a:r>
            <a:r>
              <a:rPr lang="en-US" sz="1100" spc="-10" dirty="0">
                <a:solidFill>
                  <a:srgbClr val="22373A"/>
                </a:solidFill>
                <a:latin typeface="Tahoma"/>
                <a:cs typeface="Tahoma"/>
              </a:rPr>
              <a:t>3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234944"/>
            <a:ext cx="5760085" cy="5080"/>
            <a:chOff x="0" y="3234944"/>
            <a:chExt cx="5760085" cy="5080"/>
          </a:xfrm>
        </p:grpSpPr>
        <p:sp>
          <p:nvSpPr>
            <p:cNvPr id="7" name="object 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44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5760072" y="5054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44"/>
              <a:ext cx="576580" cy="5080"/>
            </a:xfrm>
            <a:custGeom>
              <a:avLst/>
              <a:gdLst/>
              <a:ahLst/>
              <a:cxnLst/>
              <a:rect l="l" t="t" r="r" b="b"/>
              <a:pathLst>
                <a:path w="576580" h="5080">
                  <a:moveTo>
                    <a:pt x="576046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576046" y="5054"/>
                  </a:lnTo>
                  <a:lnTo>
                    <a:pt x="576046" y="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106870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110" dirty="0">
                <a:solidFill>
                  <a:srgbClr val="F9F9F9"/>
                </a:solidFill>
                <a:latin typeface="Arial Black"/>
                <a:cs typeface="Arial Black"/>
              </a:rPr>
              <a:t>C++</a:t>
            </a:r>
            <a:r>
              <a:rPr sz="1200" spc="45" dirty="0">
                <a:solidFill>
                  <a:srgbClr val="F9F9F9"/>
                </a:solidFill>
                <a:latin typeface="Arial Black"/>
                <a:cs typeface="Arial Black"/>
              </a:rPr>
              <a:t> </a:t>
            </a:r>
            <a:r>
              <a:rPr sz="1200" spc="-130" dirty="0">
                <a:solidFill>
                  <a:srgbClr val="F9F9F9"/>
                </a:solidFill>
                <a:latin typeface="Arial Black"/>
                <a:cs typeface="Arial Black"/>
              </a:rPr>
              <a:t>Standard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05736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1/2</a:t>
            </a:r>
            <a:endParaRPr sz="1200">
              <a:latin typeface="Arial Black"/>
              <a:cs typeface="Arial Black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826489"/>
              </p:ext>
            </p:extLst>
          </p:nvPr>
        </p:nvGraphicFramePr>
        <p:xfrm>
          <a:off x="457568" y="985913"/>
          <a:ext cx="4843144" cy="1196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38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99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1000" spc="-10" dirty="0">
                          <a:solidFill>
                            <a:srgbClr val="22373A"/>
                          </a:solidFill>
                          <a:latin typeface="Arial Black"/>
                          <a:cs typeface="Arial Black"/>
                        </a:rPr>
                        <a:t>Compiler</a:t>
                      </a:r>
                      <a:endParaRPr sz="1000">
                        <a:latin typeface="Arial Black"/>
                        <a:cs typeface="Arial Black"/>
                      </a:endParaRPr>
                    </a:p>
                  </a:txBody>
                  <a:tcPr marL="0" marR="0" marT="145415" marB="0">
                    <a:lnT w="12700">
                      <a:solidFill>
                        <a:srgbClr val="22373A"/>
                      </a:solidFill>
                      <a:prstDash val="solid"/>
                    </a:lnT>
                    <a:lnB w="9525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-10" dirty="0">
                          <a:solidFill>
                            <a:srgbClr val="008A73"/>
                          </a:solidFill>
                          <a:latin typeface="Tahoma"/>
                          <a:cs typeface="Tahoma"/>
                        </a:rPr>
                        <a:t>C++11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129539" algn="ctr">
                        <a:lnSpc>
                          <a:spcPct val="100000"/>
                        </a:lnSpc>
                        <a:spcBef>
                          <a:spcPts val="315"/>
                        </a:spcBef>
                        <a:tabLst>
                          <a:tab pos="567055" algn="l"/>
                        </a:tabLst>
                      </a:pPr>
                      <a:r>
                        <a:rPr sz="1000" spc="-2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Core</a:t>
                      </a:r>
                      <a:r>
                        <a:rPr sz="100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	</a:t>
                      </a:r>
                      <a:r>
                        <a:rPr sz="1000" spc="-1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Library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T w="12700">
                      <a:solidFill>
                        <a:srgbClr val="22373A"/>
                      </a:solidFill>
                      <a:prstDash val="solid"/>
                    </a:lnT>
                    <a:lnB w="9525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-10" dirty="0">
                          <a:solidFill>
                            <a:srgbClr val="008A73"/>
                          </a:solidFill>
                          <a:latin typeface="Tahoma"/>
                          <a:cs typeface="Tahoma"/>
                        </a:rPr>
                        <a:t>C++14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5720" algn="ctr">
                        <a:lnSpc>
                          <a:spcPct val="100000"/>
                        </a:lnSpc>
                        <a:spcBef>
                          <a:spcPts val="315"/>
                        </a:spcBef>
                        <a:tabLst>
                          <a:tab pos="483234" algn="l"/>
                        </a:tabLst>
                      </a:pPr>
                      <a:r>
                        <a:rPr sz="1000" spc="-2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Core</a:t>
                      </a:r>
                      <a:r>
                        <a:rPr sz="100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	</a:t>
                      </a:r>
                      <a:r>
                        <a:rPr sz="1000" spc="-1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Library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T w="12700">
                      <a:solidFill>
                        <a:srgbClr val="22373A"/>
                      </a:solidFill>
                      <a:prstDash val="solid"/>
                    </a:lnT>
                    <a:lnB w="9525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-10" dirty="0">
                          <a:solidFill>
                            <a:srgbClr val="008A73"/>
                          </a:solidFill>
                          <a:latin typeface="Tahoma"/>
                          <a:cs typeface="Tahoma"/>
                        </a:rPr>
                        <a:t>C++17</a:t>
                      </a:r>
                      <a:endParaRPr sz="1000">
                        <a:latin typeface="Tahoma"/>
                        <a:cs typeface="Tahoma"/>
                      </a:endParaRPr>
                    </a:p>
                    <a:p>
                      <a:pPr marL="45085" algn="ctr">
                        <a:lnSpc>
                          <a:spcPct val="100000"/>
                        </a:lnSpc>
                        <a:spcBef>
                          <a:spcPts val="315"/>
                        </a:spcBef>
                        <a:tabLst>
                          <a:tab pos="483234" algn="l"/>
                        </a:tabLst>
                      </a:pPr>
                      <a:r>
                        <a:rPr sz="1000" spc="-2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Core</a:t>
                      </a:r>
                      <a:r>
                        <a:rPr sz="100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	</a:t>
                      </a:r>
                      <a:r>
                        <a:rPr sz="1000" spc="-1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Library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T w="12700">
                      <a:solidFill>
                        <a:srgbClr val="22373A"/>
                      </a:solidFill>
                      <a:prstDash val="solid"/>
                    </a:lnT>
                    <a:lnB w="9525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000" spc="-10" dirty="0">
                          <a:solidFill>
                            <a:srgbClr val="008A73"/>
                          </a:solidFill>
                          <a:latin typeface="Tahoma"/>
                          <a:cs typeface="Tahoma"/>
                        </a:rPr>
                        <a:t>C++20</a:t>
                      </a:r>
                      <a:r>
                        <a:rPr lang="en-US" sz="1000" spc="-10" dirty="0">
                          <a:solidFill>
                            <a:srgbClr val="008A73"/>
                          </a:solidFill>
                          <a:latin typeface="Tahoma"/>
                          <a:cs typeface="Tahoma"/>
                        </a:rPr>
                        <a:t>/C++23</a:t>
                      </a:r>
                      <a:endParaRPr sz="1000" dirty="0">
                        <a:latin typeface="Tahoma"/>
                        <a:cs typeface="Tahoma"/>
                      </a:endParaRPr>
                    </a:p>
                    <a:p>
                      <a:pPr marL="154305">
                        <a:lnSpc>
                          <a:spcPct val="100000"/>
                        </a:lnSpc>
                        <a:spcBef>
                          <a:spcPts val="315"/>
                        </a:spcBef>
                        <a:tabLst>
                          <a:tab pos="625475" algn="l"/>
                        </a:tabLst>
                      </a:pPr>
                      <a:r>
                        <a:rPr sz="1000" spc="-2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Core</a:t>
                      </a:r>
                      <a:r>
                        <a:rPr sz="100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	</a:t>
                      </a:r>
                      <a:r>
                        <a:rPr sz="1000" spc="-10" dirty="0">
                          <a:solidFill>
                            <a:srgbClr val="22373A"/>
                          </a:solidFill>
                          <a:latin typeface="Tahoma"/>
                          <a:cs typeface="Tahoma"/>
                        </a:rPr>
                        <a:t>Library</a:t>
                      </a:r>
                      <a:endParaRPr sz="1000" dirty="0">
                        <a:latin typeface="Tahoma"/>
                        <a:cs typeface="Tahoma"/>
                      </a:endParaRPr>
                    </a:p>
                  </a:txBody>
                  <a:tcPr marL="0" marR="0" marT="52705" marB="0">
                    <a:lnT w="12700">
                      <a:solidFill>
                        <a:srgbClr val="22373A"/>
                      </a:solidFill>
                      <a:prstDash val="solid"/>
                    </a:lnT>
                    <a:lnB w="9525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00" b="1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g++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50800" marB="0">
                    <a:lnT w="9525">
                      <a:solidFill>
                        <a:srgbClr val="22373A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00" spc="1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4.8.1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50800" marB="0">
                    <a:lnT w="9525">
                      <a:solidFill>
                        <a:srgbClr val="22373A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5.1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50800" marB="0">
                    <a:lnT w="9525">
                      <a:solidFill>
                        <a:srgbClr val="22373A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5.1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50800" marB="0">
                    <a:lnT w="9525">
                      <a:solidFill>
                        <a:srgbClr val="22373A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5.1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50800" marB="0">
                    <a:lnT w="9525">
                      <a:solidFill>
                        <a:srgbClr val="22373A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7.1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50800" marB="0">
                    <a:lnT w="9525">
                      <a:solidFill>
                        <a:srgbClr val="22373A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9.0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50800" marB="0">
                    <a:lnT w="9525">
                      <a:solidFill>
                        <a:srgbClr val="22373A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11+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50800" marB="0">
                    <a:lnT w="9525">
                      <a:solidFill>
                        <a:srgbClr val="22373A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11+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50800" marB="0">
                    <a:lnT w="9525">
                      <a:solidFill>
                        <a:srgbClr val="22373A"/>
                      </a:solidFill>
                      <a:prstDash val="solid"/>
                    </a:lnT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b="1" spc="-1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clang++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3.3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149860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3.3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3.4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5748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3.5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7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5.0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11.0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12+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-25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14+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b="1" spc="-28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MSVC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lnB w="1270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10096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19.0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lnB w="1270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19.0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lnB w="1270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19.10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lnB w="1270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19.0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lnB w="1270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19.15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lnB w="1270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19.15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lnB w="1270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5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19.29+</a:t>
                      </a:r>
                      <a:endParaRPr sz="100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lnB w="1270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1000" spc="60" dirty="0">
                          <a:solidFill>
                            <a:srgbClr val="22373A"/>
                          </a:solidFill>
                          <a:latin typeface="Palatino Linotype"/>
                          <a:cs typeface="Palatino Linotype"/>
                        </a:rPr>
                        <a:t>19.29</a:t>
                      </a:r>
                      <a:endParaRPr sz="10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14604" marB="0">
                    <a:lnB w="1270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59994" y="299995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3429" y="3130283"/>
            <a:ext cx="36195" cy="0"/>
          </a:xfrm>
          <a:custGeom>
            <a:avLst/>
            <a:gdLst/>
            <a:ahLst/>
            <a:cxnLst/>
            <a:rect l="l" t="t" r="r" b="b"/>
            <a:pathLst>
              <a:path w="36194">
                <a:moveTo>
                  <a:pt x="0" y="0"/>
                </a:moveTo>
                <a:lnTo>
                  <a:pt x="35864" y="0"/>
                </a:lnTo>
              </a:path>
            </a:pathLst>
          </a:custGeom>
          <a:ln w="5054">
            <a:solidFill>
              <a:srgbClr val="394B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0931" y="3006237"/>
            <a:ext cx="251968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en.cppreference.com/w/cpp/compiler</a:t>
            </a:r>
            <a:r>
              <a:rPr sz="900" spc="459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  </a:t>
            </a:r>
            <a:r>
              <a:rPr sz="900" spc="-10" dirty="0">
                <a:solidFill>
                  <a:srgbClr val="394B4E"/>
                </a:solidFill>
                <a:latin typeface="Palatino Linotype"/>
                <a:cs typeface="Palatino Linotype"/>
                <a:hlinkClick r:id="rId2"/>
              </a:rPr>
              <a:t>support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10" name="object 10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34937"/>
              <a:ext cx="633730" cy="5080"/>
            </a:xfrm>
            <a:custGeom>
              <a:avLst/>
              <a:gdLst/>
              <a:ahLst/>
              <a:cxnLst/>
              <a:rect l="l" t="t" r="r" b="b"/>
              <a:pathLst>
                <a:path w="633730" h="5080">
                  <a:moveTo>
                    <a:pt x="0" y="5060"/>
                  </a:moveTo>
                  <a:lnTo>
                    <a:pt x="0" y="0"/>
                  </a:lnTo>
                  <a:lnTo>
                    <a:pt x="633611" y="0"/>
                  </a:lnTo>
                  <a:lnTo>
                    <a:pt x="63361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304" y="1156752"/>
            <a:ext cx="1741170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210" dirty="0">
                <a:solidFill>
                  <a:srgbClr val="22373A"/>
                </a:solidFill>
                <a:hlinkClick r:id="rId2" action="ppaction://hlinksldjump"/>
              </a:rPr>
              <a:t>Hello</a:t>
            </a:r>
            <a:r>
              <a:rPr sz="2450" spc="35" dirty="0">
                <a:solidFill>
                  <a:srgbClr val="22373A"/>
                </a:solidFill>
                <a:hlinkClick r:id="rId2" action="ppaction://hlinksldjump"/>
              </a:rPr>
              <a:t> </a:t>
            </a:r>
            <a:r>
              <a:rPr sz="2450" spc="-170" dirty="0">
                <a:solidFill>
                  <a:srgbClr val="22373A"/>
                </a:solidFill>
                <a:hlinkClick r:id="rId2" action="ppaction://hlinksldjump"/>
              </a:rPr>
              <a:t>World</a:t>
            </a:r>
            <a:endParaRPr sz="2450"/>
          </a:p>
        </p:txBody>
      </p:sp>
      <p:grpSp>
        <p:nvGrpSpPr>
          <p:cNvPr id="3" name="object 3"/>
          <p:cNvGrpSpPr/>
          <p:nvPr/>
        </p:nvGrpSpPr>
        <p:grpSpPr>
          <a:xfrm>
            <a:off x="1356004" y="1771414"/>
            <a:ext cx="3048635" cy="5080"/>
            <a:chOff x="1356004" y="1771414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1356004" y="1771414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38" y="0"/>
                  </a:lnTo>
                  <a:lnTo>
                    <a:pt x="304803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6004" y="1771414"/>
              <a:ext cx="365760" cy="5080"/>
            </a:xfrm>
            <a:custGeom>
              <a:avLst/>
              <a:gdLst/>
              <a:ahLst/>
              <a:cxnLst/>
              <a:rect l="l" t="t" r="r" b="b"/>
              <a:pathLst>
                <a:path w="365760" h="5080">
                  <a:moveTo>
                    <a:pt x="0" y="5060"/>
                  </a:moveTo>
                  <a:lnTo>
                    <a:pt x="0" y="0"/>
                  </a:lnTo>
                  <a:lnTo>
                    <a:pt x="365749" y="0"/>
                  </a:lnTo>
                  <a:lnTo>
                    <a:pt x="36574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85344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14" dirty="0"/>
              <a:t>Hello</a:t>
            </a:r>
            <a:r>
              <a:rPr sz="1200" spc="30" dirty="0"/>
              <a:t> </a:t>
            </a:r>
            <a:r>
              <a:rPr sz="1200" spc="-90" dirty="0"/>
              <a:t>World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6206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1/2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1198" y="1053045"/>
            <a:ext cx="512445" cy="189865"/>
          </a:xfrm>
          <a:custGeom>
            <a:avLst/>
            <a:gdLst/>
            <a:ahLst/>
            <a:cxnLst/>
            <a:rect l="l" t="t" r="r" b="b"/>
            <a:pathLst>
              <a:path w="512444" h="189865">
                <a:moveTo>
                  <a:pt x="512330" y="0"/>
                </a:moveTo>
                <a:lnTo>
                  <a:pt x="0" y="0"/>
                </a:lnTo>
                <a:lnTo>
                  <a:pt x="0" y="189699"/>
                </a:lnTo>
                <a:lnTo>
                  <a:pt x="512330" y="189699"/>
                </a:lnTo>
                <a:lnTo>
                  <a:pt x="51233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4215" y="1022755"/>
            <a:ext cx="13208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code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2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printf</a:t>
            </a:r>
            <a:r>
              <a:rPr sz="1100" spc="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6915" y="1348600"/>
            <a:ext cx="2340610" cy="863600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115"/>
              </a:lnSpc>
            </a:pPr>
            <a:r>
              <a:rPr sz="1000" i="1" spc="90" dirty="0">
                <a:solidFill>
                  <a:srgbClr val="9B6600"/>
                </a:solidFill>
                <a:latin typeface="Palatino Linotype"/>
                <a:cs typeface="Palatino Linotype"/>
              </a:rPr>
              <a:t>#include</a:t>
            </a:r>
            <a:r>
              <a:rPr sz="1000" i="1" spc="445" dirty="0">
                <a:solidFill>
                  <a:srgbClr val="9B6600"/>
                </a:solidFill>
                <a:latin typeface="Palatino Linotype"/>
                <a:cs typeface="Palatino Linotype"/>
              </a:rPr>
              <a:t> </a:t>
            </a:r>
            <a:r>
              <a:rPr sz="1000" i="1" spc="100" dirty="0">
                <a:solidFill>
                  <a:srgbClr val="3D7A7A"/>
                </a:solidFill>
                <a:latin typeface="Palatino Linotype"/>
                <a:cs typeface="Palatino Linotype"/>
              </a:rPr>
              <a:t>&lt;stdio.h&gt;</a:t>
            </a:r>
            <a:endParaRPr sz="1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1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</a:pPr>
            <a:r>
              <a:rPr sz="1000" b="1" spc="90" dirty="0">
                <a:solidFill>
                  <a:srgbClr val="AF003F"/>
                </a:solidFill>
                <a:latin typeface="Palatino Linotype"/>
                <a:cs typeface="Palatino Linotype"/>
              </a:rPr>
              <a:t>int</a:t>
            </a:r>
            <a:r>
              <a:rPr sz="1000" b="1" spc="375" dirty="0">
                <a:solidFill>
                  <a:srgbClr val="AF003F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0000FF"/>
                </a:solidFill>
                <a:latin typeface="Palatino Linotype"/>
                <a:cs typeface="Palatino Linotype"/>
              </a:rPr>
              <a:t>main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()</a:t>
            </a:r>
            <a:r>
              <a:rPr sz="1000" spc="3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{</a:t>
            </a:r>
            <a:endParaRPr sz="1000">
              <a:latin typeface="Palatino Linotype"/>
              <a:cs typeface="Palatino Linotype"/>
            </a:endParaRPr>
          </a:p>
          <a:p>
            <a:pPr marL="303530">
              <a:lnSpc>
                <a:spcPct val="100000"/>
              </a:lnSpc>
              <a:spcBef>
                <a:spcPts val="175"/>
              </a:spcBef>
            </a:pP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printf(</a:t>
            </a:r>
            <a:r>
              <a:rPr sz="1000" spc="80" dirty="0">
                <a:solidFill>
                  <a:srgbClr val="BA2121"/>
                </a:solidFill>
                <a:latin typeface="Palatino Linotype"/>
                <a:cs typeface="Palatino Linotype"/>
              </a:rPr>
              <a:t>"Hello</a:t>
            </a:r>
            <a:r>
              <a:rPr sz="1000" spc="310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1000" spc="55" dirty="0">
                <a:solidFill>
                  <a:srgbClr val="BA2121"/>
                </a:solidFill>
                <a:latin typeface="Palatino Linotype"/>
                <a:cs typeface="Palatino Linotype"/>
              </a:rPr>
              <a:t>World!</a:t>
            </a:r>
            <a:r>
              <a:rPr sz="1000" b="1" spc="55" dirty="0">
                <a:solidFill>
                  <a:srgbClr val="AA5B1E"/>
                </a:solidFill>
                <a:latin typeface="Palatino Linotype"/>
                <a:cs typeface="Palatino Linotype"/>
              </a:rPr>
              <a:t>\n</a:t>
            </a:r>
            <a:r>
              <a:rPr sz="1000" spc="55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1000" spc="55" dirty="0">
                <a:solidFill>
                  <a:srgbClr val="22373A"/>
                </a:solidFill>
                <a:latin typeface="Palatino Linotype"/>
                <a:cs typeface="Palatino Linotype"/>
              </a:rPr>
              <a:t>);</a:t>
            </a:r>
            <a:endParaRPr sz="10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175"/>
              </a:spcBef>
            </a:pPr>
            <a:r>
              <a:rPr sz="1000" spc="190" dirty="0">
                <a:solidFill>
                  <a:srgbClr val="22373A"/>
                </a:solidFill>
                <a:latin typeface="Palatino Linotype"/>
                <a:cs typeface="Palatino Linotype"/>
              </a:rPr>
              <a:t>}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6915" y="2348433"/>
            <a:ext cx="474980" cy="180340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095"/>
              </a:lnSpc>
            </a:pPr>
            <a:r>
              <a:rPr sz="1000" spc="90" dirty="0">
                <a:solidFill>
                  <a:srgbClr val="22373A"/>
                </a:solidFill>
                <a:latin typeface="Palatino Linotype"/>
                <a:cs typeface="Palatino Linotype"/>
              </a:rPr>
              <a:t>printf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4202" y="2497574"/>
            <a:ext cx="13785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prints</a:t>
            </a: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000" spc="-40" dirty="0">
                <a:solidFill>
                  <a:srgbClr val="22373A"/>
                </a:solidFill>
                <a:latin typeface="Tahoma"/>
                <a:cs typeface="Tahoma"/>
              </a:rPr>
              <a:t> standard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output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62908" y="1058100"/>
            <a:ext cx="585470" cy="154305"/>
          </a:xfrm>
          <a:custGeom>
            <a:avLst/>
            <a:gdLst/>
            <a:ahLst/>
            <a:cxnLst/>
            <a:rect l="l" t="t" r="r" b="b"/>
            <a:pathLst>
              <a:path w="585470" h="154305">
                <a:moveTo>
                  <a:pt x="585063" y="0"/>
                </a:moveTo>
                <a:lnTo>
                  <a:pt x="0" y="0"/>
                </a:lnTo>
                <a:lnTo>
                  <a:pt x="0" y="153847"/>
                </a:lnTo>
                <a:lnTo>
                  <a:pt x="585063" y="153847"/>
                </a:lnTo>
                <a:lnTo>
                  <a:pt x="585063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90392" y="1022755"/>
            <a:ext cx="16090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100" spc="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code</a:t>
            </a:r>
            <a:r>
              <a:rPr sz="1100" spc="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38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Palatino Linotype"/>
                <a:cs typeface="Palatino Linotype"/>
              </a:rPr>
              <a:t>streams</a:t>
            </a:r>
            <a:r>
              <a:rPr sz="1100" spc="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03092" y="1348600"/>
            <a:ext cx="2340610" cy="863600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115"/>
              </a:lnSpc>
            </a:pPr>
            <a:r>
              <a:rPr sz="1000" i="1" spc="90" dirty="0">
                <a:solidFill>
                  <a:srgbClr val="9B6600"/>
                </a:solidFill>
                <a:latin typeface="Palatino Linotype"/>
                <a:cs typeface="Palatino Linotype"/>
              </a:rPr>
              <a:t>#include</a:t>
            </a:r>
            <a:r>
              <a:rPr sz="1000" i="1" spc="445" dirty="0">
                <a:solidFill>
                  <a:srgbClr val="9B6600"/>
                </a:solidFill>
                <a:latin typeface="Palatino Linotype"/>
                <a:cs typeface="Palatino Linotype"/>
              </a:rPr>
              <a:t> </a:t>
            </a:r>
            <a:r>
              <a:rPr sz="1000" i="1" spc="65" dirty="0">
                <a:solidFill>
                  <a:srgbClr val="3D7A7A"/>
                </a:solidFill>
                <a:latin typeface="Palatino Linotype"/>
                <a:cs typeface="Palatino Linotype"/>
              </a:rPr>
              <a:t>&lt;iostream&gt;</a:t>
            </a:r>
            <a:endParaRPr sz="10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1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</a:pPr>
            <a:r>
              <a:rPr sz="1000" b="1" spc="90" dirty="0">
                <a:solidFill>
                  <a:srgbClr val="AF003F"/>
                </a:solidFill>
                <a:latin typeface="Palatino Linotype"/>
                <a:cs typeface="Palatino Linotype"/>
              </a:rPr>
              <a:t>int</a:t>
            </a:r>
            <a:r>
              <a:rPr sz="1000" b="1" spc="375" dirty="0">
                <a:solidFill>
                  <a:srgbClr val="AF003F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0000FF"/>
                </a:solidFill>
                <a:latin typeface="Palatino Linotype"/>
                <a:cs typeface="Palatino Linotype"/>
              </a:rPr>
              <a:t>main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()</a:t>
            </a:r>
            <a:r>
              <a:rPr sz="1000" spc="3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{</a:t>
            </a:r>
            <a:endParaRPr sz="1000">
              <a:latin typeface="Palatino Linotype"/>
              <a:cs typeface="Palatino Linotype"/>
            </a:endParaRPr>
          </a:p>
          <a:p>
            <a:pPr marL="303530">
              <a:lnSpc>
                <a:spcPct val="100000"/>
              </a:lnSpc>
              <a:spcBef>
                <a:spcPts val="175"/>
              </a:spcBef>
            </a:pPr>
            <a:r>
              <a:rPr sz="10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std</a:t>
            </a:r>
            <a:r>
              <a:rPr sz="1000" spc="100" dirty="0">
                <a:solidFill>
                  <a:srgbClr val="666666"/>
                </a:solidFill>
                <a:latin typeface="Palatino Linotype"/>
                <a:cs typeface="Palatino Linotype"/>
              </a:rPr>
              <a:t>::</a:t>
            </a:r>
            <a:r>
              <a:rPr sz="10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cout</a:t>
            </a:r>
            <a:r>
              <a:rPr sz="10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666666"/>
                </a:solidFill>
                <a:latin typeface="Palatino Linotype"/>
                <a:cs typeface="Palatino Linotype"/>
              </a:rPr>
              <a:t>&lt;&lt;</a:t>
            </a:r>
            <a:r>
              <a:rPr sz="1000" spc="295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1000" spc="50" dirty="0">
                <a:solidFill>
                  <a:srgbClr val="BA2121"/>
                </a:solidFill>
                <a:latin typeface="Palatino Linotype"/>
                <a:cs typeface="Palatino Linotype"/>
              </a:rPr>
              <a:t>"Hello</a:t>
            </a:r>
            <a:r>
              <a:rPr sz="1000" spc="295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1000" spc="45" dirty="0">
                <a:solidFill>
                  <a:srgbClr val="BA2121"/>
                </a:solidFill>
                <a:latin typeface="Palatino Linotype"/>
                <a:cs typeface="Palatino Linotype"/>
              </a:rPr>
              <a:t>World!</a:t>
            </a:r>
            <a:r>
              <a:rPr sz="1000" b="1" spc="45" dirty="0">
                <a:solidFill>
                  <a:srgbClr val="AA5B1E"/>
                </a:solidFill>
                <a:latin typeface="Palatino Linotype"/>
                <a:cs typeface="Palatino Linotype"/>
              </a:rPr>
              <a:t>\n</a:t>
            </a:r>
            <a:r>
              <a:rPr sz="1000" spc="45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1000" spc="45" dirty="0">
                <a:solidFill>
                  <a:srgbClr val="22373A"/>
                </a:solidFill>
                <a:latin typeface="Palatino Linotype"/>
                <a:cs typeface="Palatino Linotype"/>
              </a:rPr>
              <a:t>;</a:t>
            </a:r>
            <a:endParaRPr sz="10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175"/>
              </a:spcBef>
            </a:pPr>
            <a:r>
              <a:rPr sz="1000" spc="190" dirty="0">
                <a:solidFill>
                  <a:srgbClr val="22373A"/>
                </a:solidFill>
                <a:latin typeface="Palatino Linotype"/>
                <a:cs typeface="Palatino Linotype"/>
              </a:rPr>
              <a:t>}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03092" y="2352928"/>
            <a:ext cx="341630" cy="147320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060"/>
              </a:lnSpc>
            </a:pPr>
            <a:r>
              <a:rPr sz="1000" b="1" spc="-20" dirty="0">
                <a:solidFill>
                  <a:srgbClr val="22373A"/>
                </a:solidFill>
                <a:latin typeface="Palatino Linotype"/>
                <a:cs typeface="Palatino Linotype"/>
              </a:rPr>
              <a:t>cout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90392" y="2497574"/>
            <a:ext cx="19958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0" dirty="0">
                <a:solidFill>
                  <a:srgbClr val="22373A"/>
                </a:solidFill>
                <a:latin typeface="Tahoma"/>
                <a:cs typeface="Tahoma"/>
              </a:rPr>
              <a:t>represent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35" dirty="0">
                <a:solidFill>
                  <a:srgbClr val="22373A"/>
                </a:solidFill>
                <a:latin typeface="Tahoma"/>
                <a:cs typeface="Tahoma"/>
              </a:rPr>
              <a:t>standard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output</a:t>
            </a:r>
            <a:r>
              <a:rPr sz="10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stream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16" name="object 16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3234937"/>
              <a:ext cx="749300" cy="5080"/>
            </a:xfrm>
            <a:custGeom>
              <a:avLst/>
              <a:gdLst/>
              <a:ahLst/>
              <a:cxnLst/>
              <a:rect l="l" t="t" r="r" b="b"/>
              <a:pathLst>
                <a:path w="749300" h="5080">
                  <a:moveTo>
                    <a:pt x="0" y="5060"/>
                  </a:moveTo>
                  <a:lnTo>
                    <a:pt x="0" y="0"/>
                  </a:lnTo>
                  <a:lnTo>
                    <a:pt x="748837" y="0"/>
                  </a:lnTo>
                  <a:lnTo>
                    <a:pt x="74883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85344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114" dirty="0"/>
              <a:t>Hello</a:t>
            </a:r>
            <a:r>
              <a:rPr sz="1200" spc="30" dirty="0"/>
              <a:t> </a:t>
            </a:r>
            <a:r>
              <a:rPr sz="1200" spc="-90" dirty="0"/>
              <a:t>World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6206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2/2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9556" y="689127"/>
            <a:ext cx="294640" cy="15938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170"/>
              </a:lnSpc>
            </a:pPr>
            <a:r>
              <a:rPr sz="1100" spc="40" dirty="0">
                <a:solidFill>
                  <a:srgbClr val="22373A"/>
                </a:solidFill>
                <a:latin typeface="Palatino Linotype"/>
                <a:cs typeface="Palatino Linotype"/>
              </a:rPr>
              <a:t>std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658836"/>
            <a:ext cx="41281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4524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previous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example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can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written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global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	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namespace: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994" y="970140"/>
            <a:ext cx="5039995" cy="956310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035"/>
              </a:lnSpc>
            </a:pPr>
            <a:r>
              <a:rPr sz="900" i="1" spc="80" dirty="0">
                <a:solidFill>
                  <a:srgbClr val="9B6600"/>
                </a:solidFill>
                <a:latin typeface="Palatino Linotype"/>
                <a:cs typeface="Palatino Linotype"/>
              </a:rPr>
              <a:t>#include</a:t>
            </a:r>
            <a:r>
              <a:rPr sz="900" i="1" spc="409" dirty="0">
                <a:solidFill>
                  <a:srgbClr val="9B6600"/>
                </a:solidFill>
                <a:latin typeface="Palatino Linotype"/>
                <a:cs typeface="Palatino Linotype"/>
              </a:rPr>
              <a:t> </a:t>
            </a:r>
            <a:r>
              <a:rPr sz="900" i="1" spc="55" dirty="0">
                <a:solidFill>
                  <a:srgbClr val="3D7A7A"/>
                </a:solidFill>
                <a:latin typeface="Palatino Linotype"/>
                <a:cs typeface="Palatino Linotype"/>
              </a:rPr>
              <a:t>&lt;iostream&gt;</a:t>
            </a:r>
            <a:endParaRPr sz="900" dirty="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180"/>
              </a:spcBef>
            </a:pPr>
            <a:r>
              <a:rPr sz="900" b="1" dirty="0">
                <a:solidFill>
                  <a:srgbClr val="007F00"/>
                </a:solidFill>
                <a:latin typeface="Palatino Linotype"/>
                <a:cs typeface="Palatino Linotype"/>
              </a:rPr>
              <a:t>using</a:t>
            </a:r>
            <a:r>
              <a:rPr sz="900" b="1" spc="220" dirty="0">
                <a:solidFill>
                  <a:srgbClr val="007F00"/>
                </a:solidFill>
                <a:latin typeface="Palatino Linotype"/>
                <a:cs typeface="Palatino Linotype"/>
              </a:rPr>
              <a:t> </a:t>
            </a:r>
            <a:r>
              <a:rPr sz="900" b="1" spc="-20" dirty="0">
                <a:solidFill>
                  <a:srgbClr val="007F00"/>
                </a:solidFill>
                <a:latin typeface="Palatino Linotype"/>
                <a:cs typeface="Palatino Linotype"/>
              </a:rPr>
              <a:t>namespace</a:t>
            </a:r>
            <a:r>
              <a:rPr sz="900" b="1" spc="225" dirty="0">
                <a:solidFill>
                  <a:srgbClr val="007F00"/>
                </a:solidFill>
                <a:latin typeface="Palatino Linotype"/>
                <a:cs typeface="Palatino Linotype"/>
              </a:rPr>
              <a:t> </a:t>
            </a:r>
            <a:r>
              <a:rPr sz="900" b="1" spc="80" dirty="0">
                <a:solidFill>
                  <a:srgbClr val="0000FF"/>
                </a:solidFill>
                <a:latin typeface="Palatino Linotype"/>
                <a:cs typeface="Palatino Linotype"/>
              </a:rPr>
              <a:t>std</a:t>
            </a:r>
            <a:r>
              <a:rPr sz="9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;</a:t>
            </a:r>
            <a:endParaRPr sz="900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 dirty="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5"/>
              </a:spcBef>
            </a:pPr>
            <a:r>
              <a:rPr sz="900" b="1" spc="80" dirty="0">
                <a:solidFill>
                  <a:srgbClr val="AF003F"/>
                </a:solidFill>
                <a:latin typeface="Palatino Linotype"/>
                <a:cs typeface="Palatino Linotype"/>
              </a:rPr>
              <a:t>int</a:t>
            </a:r>
            <a:r>
              <a:rPr sz="900" b="1" spc="340" dirty="0">
                <a:solidFill>
                  <a:srgbClr val="AF003F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0000FF"/>
                </a:solidFill>
                <a:latin typeface="Palatino Linotype"/>
                <a:cs typeface="Palatino Linotype"/>
              </a:rPr>
              <a:t>main</a:t>
            </a:r>
            <a:r>
              <a:rPr sz="900" dirty="0">
                <a:solidFill>
                  <a:srgbClr val="22373A"/>
                </a:solidFill>
                <a:latin typeface="Palatino Linotype"/>
                <a:cs typeface="Palatino Linotype"/>
              </a:rPr>
              <a:t>()</a:t>
            </a:r>
            <a:r>
              <a:rPr sz="900" spc="34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spc="120" dirty="0">
                <a:solidFill>
                  <a:srgbClr val="22373A"/>
                </a:solidFill>
                <a:latin typeface="Palatino Linotype"/>
                <a:cs typeface="Palatino Linotype"/>
              </a:rPr>
              <a:t>{</a:t>
            </a:r>
            <a:endParaRPr sz="900" dirty="0">
              <a:latin typeface="Palatino Linotype"/>
              <a:cs typeface="Palatino Linotype"/>
            </a:endParaRPr>
          </a:p>
          <a:p>
            <a:pPr marL="276860">
              <a:lnSpc>
                <a:spcPct val="100000"/>
              </a:lnSpc>
              <a:spcBef>
                <a:spcPts val="180"/>
              </a:spcBef>
            </a:pPr>
            <a:r>
              <a:rPr sz="900" dirty="0">
                <a:solidFill>
                  <a:srgbClr val="22373A"/>
                </a:solidFill>
                <a:latin typeface="Palatino Linotype"/>
                <a:cs typeface="Palatino Linotype"/>
              </a:rPr>
              <a:t>cout</a:t>
            </a:r>
            <a:r>
              <a:rPr sz="900" spc="4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666666"/>
                </a:solidFill>
                <a:latin typeface="Palatino Linotype"/>
                <a:cs typeface="Palatino Linotype"/>
              </a:rPr>
              <a:t>&lt;&lt;</a:t>
            </a:r>
            <a:r>
              <a:rPr sz="900" spc="400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BA2121"/>
                </a:solidFill>
                <a:latin typeface="Palatino Linotype"/>
                <a:cs typeface="Palatino Linotype"/>
              </a:rPr>
              <a:t>"Hello</a:t>
            </a:r>
            <a:r>
              <a:rPr sz="900" spc="400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900" spc="35" dirty="0">
                <a:solidFill>
                  <a:srgbClr val="BA2121"/>
                </a:solidFill>
                <a:latin typeface="Palatino Linotype"/>
                <a:cs typeface="Palatino Linotype"/>
              </a:rPr>
              <a:t>World!</a:t>
            </a:r>
            <a:r>
              <a:rPr sz="900" b="1" spc="35" dirty="0">
                <a:solidFill>
                  <a:srgbClr val="AA5B1E"/>
                </a:solidFill>
                <a:latin typeface="Palatino Linotype"/>
                <a:cs typeface="Palatino Linotype"/>
              </a:rPr>
              <a:t>\n</a:t>
            </a:r>
            <a:r>
              <a:rPr sz="900" spc="35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900" spc="35" dirty="0">
                <a:solidFill>
                  <a:srgbClr val="22373A"/>
                </a:solidFill>
                <a:latin typeface="Palatino Linotype"/>
                <a:cs typeface="Palatino Linotype"/>
              </a:rPr>
              <a:t>;</a:t>
            </a:r>
            <a:endParaRPr sz="900" dirty="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180"/>
              </a:spcBef>
            </a:pPr>
            <a:r>
              <a:rPr sz="900" spc="170" dirty="0">
                <a:solidFill>
                  <a:srgbClr val="22373A"/>
                </a:solidFill>
                <a:latin typeface="Palatino Linotype"/>
                <a:cs typeface="Palatino Linotype"/>
              </a:rPr>
              <a:t>}</a:t>
            </a:r>
            <a:endParaRPr sz="900" dirty="0">
              <a:latin typeface="Palatino Linotype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294" y="2258655"/>
            <a:ext cx="48933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solidFill>
                  <a:srgbClr val="22373A"/>
                </a:solidFill>
                <a:latin typeface="Arial Black"/>
                <a:cs typeface="Arial Black"/>
              </a:rPr>
              <a:t>Note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sake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space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improving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readability,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5" dirty="0">
                <a:solidFill>
                  <a:srgbClr val="22373A"/>
                </a:solidFill>
                <a:latin typeface="Tahoma"/>
                <a:cs typeface="Tahoma"/>
              </a:rPr>
              <a:t>we</a:t>
            </a:r>
            <a:r>
              <a:rPr sz="1100" spc="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intentionally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omit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994" y="2486825"/>
            <a:ext cx="294640" cy="15938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170"/>
              </a:lnSpc>
            </a:pPr>
            <a:r>
              <a:rPr sz="1100" spc="40" dirty="0">
                <a:solidFill>
                  <a:srgbClr val="22373A"/>
                </a:solidFill>
                <a:latin typeface="Palatino Linotype"/>
                <a:cs typeface="Palatino Linotype"/>
              </a:rPr>
              <a:t>std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603" y="2456534"/>
            <a:ext cx="16744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namespace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next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slides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12" name="object 12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34937"/>
              <a:ext cx="806450" cy="5080"/>
            </a:xfrm>
            <a:custGeom>
              <a:avLst/>
              <a:gdLst/>
              <a:ahLst/>
              <a:cxnLst/>
              <a:rect l="l" t="t" r="r" b="b"/>
              <a:pathLst>
                <a:path w="806450" h="5080">
                  <a:moveTo>
                    <a:pt x="0" y="5060"/>
                  </a:moveTo>
                  <a:lnTo>
                    <a:pt x="0" y="0"/>
                  </a:lnTo>
                  <a:lnTo>
                    <a:pt x="806406" y="0"/>
                  </a:lnTo>
                  <a:lnTo>
                    <a:pt x="80640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/>
              <a:t>A</a:t>
            </a:r>
            <a:r>
              <a:rPr sz="1200" spc="-5" dirty="0"/>
              <a:t> </a:t>
            </a:r>
            <a:r>
              <a:rPr sz="1200" spc="-100" dirty="0"/>
              <a:t>Little</a:t>
            </a:r>
            <a:r>
              <a:rPr sz="1200" spc="10" dirty="0"/>
              <a:t> </a:t>
            </a:r>
            <a:r>
              <a:rPr sz="1200" spc="-125" dirty="0"/>
              <a:t>History</a:t>
            </a:r>
            <a:r>
              <a:rPr sz="1200" spc="25" dirty="0"/>
              <a:t> </a:t>
            </a:r>
            <a:r>
              <a:rPr sz="1200" spc="-90" dirty="0"/>
              <a:t>of</a:t>
            </a:r>
            <a:r>
              <a:rPr sz="1200" spc="10" dirty="0"/>
              <a:t> </a:t>
            </a:r>
            <a:r>
              <a:rPr sz="1200" spc="-50" dirty="0"/>
              <a:t>C</a:t>
            </a:r>
            <a:endParaRPr sz="1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6910" y="474276"/>
            <a:ext cx="2520005" cy="14175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30577" y="1925388"/>
            <a:ext cx="20986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Dennis</a:t>
            </a: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M.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 Ritchie, </a:t>
            </a: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0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2373A"/>
                </a:solidFill>
                <a:latin typeface="Tahoma"/>
                <a:cs typeface="Tahoma"/>
              </a:rPr>
              <a:t>Ken</a:t>
            </a:r>
            <a:r>
              <a:rPr sz="10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2373A"/>
                </a:solidFill>
                <a:latin typeface="Tahoma"/>
                <a:cs typeface="Tahoma"/>
              </a:rPr>
              <a:t>Thompson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994" y="2338539"/>
            <a:ext cx="5039995" cy="796290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035"/>
              </a:lnSpc>
            </a:pPr>
            <a:r>
              <a:rPr sz="900" i="1" spc="80" dirty="0">
                <a:solidFill>
                  <a:srgbClr val="9B6600"/>
                </a:solidFill>
                <a:latin typeface="Palatino Linotype"/>
                <a:cs typeface="Palatino Linotype"/>
              </a:rPr>
              <a:t>#include</a:t>
            </a:r>
            <a:r>
              <a:rPr sz="900" i="1" spc="409" dirty="0">
                <a:solidFill>
                  <a:srgbClr val="9B6600"/>
                </a:solidFill>
                <a:latin typeface="Palatino Linotype"/>
                <a:cs typeface="Palatino Linotype"/>
              </a:rPr>
              <a:t> </a:t>
            </a:r>
            <a:r>
              <a:rPr sz="900" i="1" spc="85" dirty="0">
                <a:solidFill>
                  <a:srgbClr val="3D7A7A"/>
                </a:solidFill>
                <a:latin typeface="Palatino Linotype"/>
                <a:cs typeface="Palatino Linotype"/>
              </a:rPr>
              <a:t>"stdio.h"</a:t>
            </a:r>
            <a:endParaRPr sz="9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</a:pPr>
            <a:r>
              <a:rPr sz="900" b="1" spc="80" dirty="0">
                <a:solidFill>
                  <a:srgbClr val="AF003F"/>
                </a:solidFill>
                <a:latin typeface="Palatino Linotype"/>
                <a:cs typeface="Palatino Linotype"/>
              </a:rPr>
              <a:t>int</a:t>
            </a:r>
            <a:r>
              <a:rPr sz="900" b="1" spc="340" dirty="0">
                <a:solidFill>
                  <a:srgbClr val="AF003F"/>
                </a:solidFill>
                <a:latin typeface="Palatino Linotype"/>
                <a:cs typeface="Palatino Linotype"/>
              </a:rPr>
              <a:t> </a:t>
            </a:r>
            <a:r>
              <a:rPr sz="900" dirty="0">
                <a:solidFill>
                  <a:srgbClr val="0000FF"/>
                </a:solidFill>
                <a:latin typeface="Palatino Linotype"/>
                <a:cs typeface="Palatino Linotype"/>
              </a:rPr>
              <a:t>main</a:t>
            </a:r>
            <a:r>
              <a:rPr sz="900" dirty="0">
                <a:solidFill>
                  <a:srgbClr val="22373A"/>
                </a:solidFill>
                <a:latin typeface="Palatino Linotype"/>
                <a:cs typeface="Palatino Linotype"/>
              </a:rPr>
              <a:t>()</a:t>
            </a:r>
            <a:r>
              <a:rPr sz="900" spc="34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900" spc="120" dirty="0">
                <a:solidFill>
                  <a:srgbClr val="22373A"/>
                </a:solidFill>
                <a:latin typeface="Palatino Linotype"/>
                <a:cs typeface="Palatino Linotype"/>
              </a:rPr>
              <a:t>{</a:t>
            </a:r>
            <a:endParaRPr sz="900">
              <a:latin typeface="Palatino Linotype"/>
              <a:cs typeface="Palatino Linotype"/>
            </a:endParaRPr>
          </a:p>
          <a:p>
            <a:pPr marL="276860">
              <a:lnSpc>
                <a:spcPct val="100000"/>
              </a:lnSpc>
              <a:spcBef>
                <a:spcPts val="185"/>
              </a:spcBef>
            </a:pPr>
            <a:r>
              <a:rPr sz="9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printf(</a:t>
            </a:r>
            <a:r>
              <a:rPr sz="900" spc="70" dirty="0">
                <a:solidFill>
                  <a:srgbClr val="BA2121"/>
                </a:solidFill>
                <a:latin typeface="Palatino Linotype"/>
                <a:cs typeface="Palatino Linotype"/>
              </a:rPr>
              <a:t>"Hello</a:t>
            </a:r>
            <a:r>
              <a:rPr sz="900" spc="305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900" spc="-10" dirty="0">
                <a:solidFill>
                  <a:srgbClr val="BA2121"/>
                </a:solidFill>
                <a:latin typeface="Palatino Linotype"/>
                <a:cs typeface="Palatino Linotype"/>
              </a:rPr>
              <a:t>World</a:t>
            </a:r>
            <a:r>
              <a:rPr sz="900" b="1" spc="-10" dirty="0">
                <a:solidFill>
                  <a:srgbClr val="AA5B1E"/>
                </a:solidFill>
                <a:latin typeface="Palatino Linotype"/>
                <a:cs typeface="Palatino Linotype"/>
              </a:rPr>
              <a:t>\n</a:t>
            </a:r>
            <a:r>
              <a:rPr sz="900" spc="-10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900" spc="-10" dirty="0">
                <a:solidFill>
                  <a:srgbClr val="22373A"/>
                </a:solidFill>
                <a:latin typeface="Palatino Linotype"/>
                <a:cs typeface="Palatino Linotype"/>
              </a:rPr>
              <a:t>);</a:t>
            </a:r>
            <a:endParaRPr sz="9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180"/>
              </a:spcBef>
            </a:pPr>
            <a:r>
              <a:rPr sz="900" spc="170" dirty="0">
                <a:solidFill>
                  <a:srgbClr val="22373A"/>
                </a:solidFill>
                <a:latin typeface="Palatino Linotype"/>
                <a:cs typeface="Palatino Linotype"/>
              </a:rPr>
              <a:t>}</a:t>
            </a:r>
            <a:endParaRPr sz="900">
              <a:latin typeface="Palatino Linotype"/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9" name="object 9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37"/>
              <a:ext cx="1191895" cy="5080"/>
            </a:xfrm>
            <a:custGeom>
              <a:avLst/>
              <a:gdLst/>
              <a:ahLst/>
              <a:cxnLst/>
              <a:rect l="l" t="t" r="r" b="b"/>
              <a:pathLst>
                <a:path w="1191895" h="5080">
                  <a:moveTo>
                    <a:pt x="0" y="5060"/>
                  </a:moveTo>
                  <a:lnTo>
                    <a:pt x="0" y="0"/>
                  </a:lnTo>
                  <a:lnTo>
                    <a:pt x="1191724" y="0"/>
                  </a:lnTo>
                  <a:lnTo>
                    <a:pt x="1191724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60" dirty="0"/>
              <a:t>I/O</a:t>
            </a:r>
            <a:r>
              <a:rPr sz="1200" spc="40" dirty="0"/>
              <a:t> </a:t>
            </a:r>
            <a:r>
              <a:rPr sz="1200" spc="-135" dirty="0"/>
              <a:t>Stream</a:t>
            </a:r>
            <a:r>
              <a:rPr sz="1200" spc="40" dirty="0"/>
              <a:t> </a:t>
            </a:r>
            <a:r>
              <a:rPr spc="-70" dirty="0"/>
              <a:t>(std::cout)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640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1/3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994" y="485025"/>
            <a:ext cx="730885" cy="16192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195"/>
              </a:lnSpc>
            </a:pPr>
            <a:r>
              <a:rPr sz="1100" b="1" spc="90" dirty="0">
                <a:solidFill>
                  <a:srgbClr val="22373A"/>
                </a:solidFill>
                <a:latin typeface="Palatino Linotype"/>
                <a:cs typeface="Palatino Linotype"/>
              </a:rPr>
              <a:t>std::cout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4026" y="457643"/>
            <a:ext cx="41179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an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example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i="1" dirty="0">
                <a:solidFill>
                  <a:srgbClr val="22373A"/>
                </a:solidFill>
                <a:latin typeface="Calibri"/>
                <a:cs typeface="Calibri"/>
              </a:rPr>
              <a:t>output</a:t>
            </a:r>
            <a:r>
              <a:rPr sz="1100" i="1" spc="130" dirty="0">
                <a:solidFill>
                  <a:srgbClr val="22373A"/>
                </a:solidFill>
                <a:latin typeface="Calibri"/>
                <a:cs typeface="Calibri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stream.</a:t>
            </a:r>
            <a:r>
              <a:rPr sz="1100" spc="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Data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redirected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destination,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0409" y="1142898"/>
            <a:ext cx="3679190" cy="976630"/>
          </a:xfrm>
          <a:custGeom>
            <a:avLst/>
            <a:gdLst/>
            <a:ahLst/>
            <a:cxnLst/>
            <a:rect l="l" t="t" r="r" b="b"/>
            <a:pathLst>
              <a:path w="3679190" h="976630">
                <a:moveTo>
                  <a:pt x="3679177" y="0"/>
                </a:moveTo>
                <a:lnTo>
                  <a:pt x="0" y="0"/>
                </a:lnTo>
                <a:lnTo>
                  <a:pt x="0" y="976274"/>
                </a:lnTo>
                <a:lnTo>
                  <a:pt x="3679177" y="976274"/>
                </a:lnTo>
                <a:lnTo>
                  <a:pt x="3679177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78369" y="1112723"/>
            <a:ext cx="988060" cy="44069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5"/>
              </a:spcBef>
            </a:pPr>
            <a:r>
              <a:rPr sz="800" i="1" spc="70" dirty="0">
                <a:solidFill>
                  <a:srgbClr val="9B6600"/>
                </a:solidFill>
                <a:latin typeface="Palatino Linotype"/>
                <a:cs typeface="Palatino Linotype"/>
              </a:rPr>
              <a:t>#include</a:t>
            </a:r>
            <a:r>
              <a:rPr sz="800" i="1" spc="375" dirty="0">
                <a:solidFill>
                  <a:srgbClr val="9B6600"/>
                </a:solidFill>
                <a:latin typeface="Palatino Linotype"/>
                <a:cs typeface="Palatino Linotype"/>
              </a:rPr>
              <a:t> </a:t>
            </a:r>
            <a:r>
              <a:rPr sz="800" i="1" spc="75" dirty="0">
                <a:solidFill>
                  <a:srgbClr val="3D7A7A"/>
                </a:solidFill>
                <a:latin typeface="Palatino Linotype"/>
                <a:cs typeface="Palatino Linotype"/>
              </a:rPr>
              <a:t>&lt;stdio.h&gt;</a:t>
            </a: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00" b="1" spc="70" dirty="0">
                <a:solidFill>
                  <a:srgbClr val="AF003F"/>
                </a:solidFill>
                <a:latin typeface="Palatino Linotype"/>
                <a:cs typeface="Palatino Linotype"/>
              </a:rPr>
              <a:t>int</a:t>
            </a:r>
            <a:r>
              <a:rPr sz="800" b="1" spc="315" dirty="0">
                <a:solidFill>
                  <a:srgbClr val="AF003F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0000FF"/>
                </a:solidFill>
                <a:latin typeface="Palatino Linotype"/>
                <a:cs typeface="Palatino Linotype"/>
              </a:rPr>
              <a:t>main</a:t>
            </a:r>
            <a:r>
              <a:rPr sz="800" dirty="0">
                <a:solidFill>
                  <a:srgbClr val="22373A"/>
                </a:solidFill>
                <a:latin typeface="Palatino Linotype"/>
                <a:cs typeface="Palatino Linotype"/>
              </a:rPr>
              <a:t>()</a:t>
            </a:r>
            <a:r>
              <a:rPr sz="8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{</a:t>
            </a:r>
            <a:endParaRPr sz="800">
              <a:latin typeface="Palatino Linotype"/>
              <a:cs typeface="Palatino Linotype"/>
            </a:endParaRPr>
          </a:p>
          <a:p>
            <a:pPr marL="214629">
              <a:lnSpc>
                <a:spcPct val="100000"/>
              </a:lnSpc>
              <a:spcBef>
                <a:spcPts val="130"/>
              </a:spcBef>
              <a:tabLst>
                <a:tab pos="589280" algn="l"/>
              </a:tabLst>
            </a:pPr>
            <a:r>
              <a:rPr sz="800" b="1" spc="45" dirty="0">
                <a:solidFill>
                  <a:srgbClr val="AF003F"/>
                </a:solidFill>
                <a:latin typeface="Palatino Linotype"/>
                <a:cs typeface="Palatino Linotype"/>
              </a:rPr>
              <a:t>int</a:t>
            </a:r>
            <a:r>
              <a:rPr sz="800" b="1" dirty="0">
                <a:solidFill>
                  <a:srgbClr val="AF003F"/>
                </a:solidFill>
                <a:latin typeface="Palatino Linotype"/>
                <a:cs typeface="Palatino Linotype"/>
              </a:rPr>
              <a:t>	</a:t>
            </a:r>
            <a:r>
              <a:rPr sz="8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endParaRPr sz="8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93456" y="1544166"/>
            <a:ext cx="43942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00" b="1" dirty="0">
                <a:solidFill>
                  <a:srgbClr val="AF003F"/>
                </a:solidFill>
                <a:latin typeface="Palatino Linotype"/>
                <a:cs typeface="Palatino Linotype"/>
              </a:rPr>
              <a:t>double</a:t>
            </a:r>
            <a:r>
              <a:rPr sz="800" b="1" spc="140" dirty="0">
                <a:solidFill>
                  <a:srgbClr val="AF003F"/>
                </a:solidFill>
                <a:latin typeface="Palatino Linotype"/>
                <a:cs typeface="Palatino Linotype"/>
              </a:rPr>
              <a:t> </a:t>
            </a:r>
            <a:r>
              <a:rPr sz="800" spc="-60" dirty="0">
                <a:solidFill>
                  <a:srgbClr val="22373A"/>
                </a:solidFill>
                <a:latin typeface="Palatino Linotype"/>
                <a:cs typeface="Palatino Linotype"/>
              </a:rPr>
              <a:t>b</a:t>
            </a:r>
            <a:endParaRPr sz="8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81198" y="1389176"/>
            <a:ext cx="335915" cy="3022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225"/>
              </a:spcBef>
            </a:pP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=</a:t>
            </a:r>
            <a:r>
              <a:rPr sz="800" spc="229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spc="95" dirty="0">
                <a:solidFill>
                  <a:srgbClr val="666666"/>
                </a:solidFill>
                <a:latin typeface="Palatino Linotype"/>
                <a:cs typeface="Palatino Linotype"/>
              </a:rPr>
              <a:t>4</a:t>
            </a:r>
            <a:r>
              <a:rPr sz="8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;</a:t>
            </a: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=</a:t>
            </a:r>
            <a:r>
              <a:rPr sz="800" spc="240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spc="100" dirty="0">
                <a:solidFill>
                  <a:srgbClr val="666666"/>
                </a:solidFill>
                <a:latin typeface="Palatino Linotype"/>
                <a:cs typeface="Palatino Linotype"/>
              </a:rPr>
              <a:t>3.0</a:t>
            </a:r>
            <a:r>
              <a:rPr sz="8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;</a:t>
            </a:r>
            <a:endParaRPr sz="8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78369" y="1665617"/>
            <a:ext cx="1840230" cy="440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29" marR="5080">
              <a:lnSpc>
                <a:spcPct val="113399"/>
              </a:lnSpc>
              <a:spcBef>
                <a:spcPts val="100"/>
              </a:spcBef>
              <a:tabLst>
                <a:tab pos="588645" algn="l"/>
              </a:tabLst>
            </a:pPr>
            <a:r>
              <a:rPr sz="800" b="1" spc="-20" dirty="0">
                <a:solidFill>
                  <a:srgbClr val="AF003F"/>
                </a:solidFill>
                <a:latin typeface="Palatino Linotype"/>
                <a:cs typeface="Palatino Linotype"/>
              </a:rPr>
              <a:t>char</a:t>
            </a:r>
            <a:r>
              <a:rPr sz="800" b="1" dirty="0">
                <a:solidFill>
                  <a:srgbClr val="AF003F"/>
                </a:solidFill>
                <a:latin typeface="Palatino Linotype"/>
                <a:cs typeface="Palatino Linotype"/>
              </a:rPr>
              <a:t>	</a:t>
            </a:r>
            <a:r>
              <a:rPr sz="800" spc="120" dirty="0">
                <a:solidFill>
                  <a:srgbClr val="22373A"/>
                </a:solidFill>
                <a:latin typeface="Palatino Linotype"/>
                <a:cs typeface="Palatino Linotype"/>
              </a:rPr>
              <a:t>c[]</a:t>
            </a:r>
            <a:r>
              <a:rPr sz="800" spc="2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=</a:t>
            </a:r>
            <a:r>
              <a:rPr sz="800" spc="235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spc="90" dirty="0">
                <a:solidFill>
                  <a:srgbClr val="BA2121"/>
                </a:solidFill>
                <a:latin typeface="Palatino Linotype"/>
                <a:cs typeface="Palatino Linotype"/>
              </a:rPr>
              <a:t>"hello"</a:t>
            </a:r>
            <a:r>
              <a:rPr sz="800" spc="90" dirty="0">
                <a:solidFill>
                  <a:srgbClr val="22373A"/>
                </a:solidFill>
                <a:latin typeface="Palatino Linotype"/>
                <a:cs typeface="Palatino Linotype"/>
              </a:rPr>
              <a:t>;</a:t>
            </a:r>
            <a:r>
              <a:rPr sz="800" spc="5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22373A"/>
                </a:solidFill>
                <a:latin typeface="Palatino Linotype"/>
                <a:cs typeface="Palatino Linotype"/>
              </a:rPr>
              <a:t>printf(</a:t>
            </a:r>
            <a:r>
              <a:rPr sz="800" dirty="0">
                <a:solidFill>
                  <a:srgbClr val="BA2121"/>
                </a:solidFill>
                <a:latin typeface="Palatino Linotype"/>
                <a:cs typeface="Palatino Linotype"/>
              </a:rPr>
              <a:t>"%d</a:t>
            </a:r>
            <a:r>
              <a:rPr sz="800" spc="355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BA2121"/>
                </a:solidFill>
                <a:latin typeface="Palatino Linotype"/>
                <a:cs typeface="Palatino Linotype"/>
              </a:rPr>
              <a:t>%f</a:t>
            </a:r>
            <a:r>
              <a:rPr sz="800" spc="355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BA2121"/>
                </a:solidFill>
                <a:latin typeface="Palatino Linotype"/>
                <a:cs typeface="Palatino Linotype"/>
              </a:rPr>
              <a:t>%s</a:t>
            </a:r>
            <a:r>
              <a:rPr sz="800" b="1" dirty="0">
                <a:solidFill>
                  <a:srgbClr val="AA5B1E"/>
                </a:solidFill>
                <a:latin typeface="Palatino Linotype"/>
                <a:cs typeface="Palatino Linotype"/>
              </a:rPr>
              <a:t>\n</a:t>
            </a:r>
            <a:r>
              <a:rPr sz="800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80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800" spc="3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spc="120" dirty="0">
                <a:solidFill>
                  <a:srgbClr val="22373A"/>
                </a:solidFill>
                <a:latin typeface="Palatino Linotype"/>
                <a:cs typeface="Palatino Linotype"/>
              </a:rPr>
              <a:t>a,</a:t>
            </a:r>
            <a:r>
              <a:rPr sz="800" spc="3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b,</a:t>
            </a:r>
            <a:r>
              <a:rPr sz="800" spc="35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spc="120" dirty="0">
                <a:solidFill>
                  <a:srgbClr val="22373A"/>
                </a:solidFill>
                <a:latin typeface="Palatino Linotype"/>
                <a:cs typeface="Palatino Linotype"/>
              </a:rPr>
              <a:t>c);</a:t>
            </a:r>
            <a:endParaRPr sz="80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8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}</a:t>
            </a:r>
            <a:endParaRPr sz="8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0409" y="2281758"/>
            <a:ext cx="3679190" cy="958850"/>
          </a:xfrm>
          <a:custGeom>
            <a:avLst/>
            <a:gdLst/>
            <a:ahLst/>
            <a:cxnLst/>
            <a:rect l="l" t="t" r="r" b="b"/>
            <a:pathLst>
              <a:path w="3679190" h="958850">
                <a:moveTo>
                  <a:pt x="3679177" y="0"/>
                </a:moveTo>
                <a:lnTo>
                  <a:pt x="0" y="0"/>
                </a:lnTo>
                <a:lnTo>
                  <a:pt x="0" y="958240"/>
                </a:lnTo>
                <a:lnTo>
                  <a:pt x="3679177" y="958240"/>
                </a:lnTo>
                <a:lnTo>
                  <a:pt x="3679177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65669" y="2251583"/>
            <a:ext cx="1053465" cy="3022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800" i="1" spc="70" dirty="0">
                <a:solidFill>
                  <a:srgbClr val="9B6600"/>
                </a:solidFill>
                <a:latin typeface="Palatino Linotype"/>
                <a:cs typeface="Palatino Linotype"/>
              </a:rPr>
              <a:t>#include</a:t>
            </a:r>
            <a:r>
              <a:rPr sz="800" i="1" spc="375" dirty="0">
                <a:solidFill>
                  <a:srgbClr val="9B6600"/>
                </a:solidFill>
                <a:latin typeface="Palatino Linotype"/>
                <a:cs typeface="Palatino Linotype"/>
              </a:rPr>
              <a:t> </a:t>
            </a:r>
            <a:r>
              <a:rPr sz="800" i="1" spc="50" dirty="0">
                <a:solidFill>
                  <a:srgbClr val="3D7A7A"/>
                </a:solidFill>
                <a:latin typeface="Palatino Linotype"/>
                <a:cs typeface="Palatino Linotype"/>
              </a:rPr>
              <a:t>&lt;iostream&gt;</a:t>
            </a:r>
            <a:endParaRPr sz="8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1" spc="70" dirty="0">
                <a:solidFill>
                  <a:srgbClr val="AF003F"/>
                </a:solidFill>
                <a:latin typeface="Palatino Linotype"/>
                <a:cs typeface="Palatino Linotype"/>
              </a:rPr>
              <a:t>int</a:t>
            </a:r>
            <a:r>
              <a:rPr sz="800" b="1" spc="315" dirty="0">
                <a:solidFill>
                  <a:srgbClr val="AF003F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0000FF"/>
                </a:solidFill>
                <a:latin typeface="Palatino Linotype"/>
                <a:cs typeface="Palatino Linotype"/>
              </a:rPr>
              <a:t>main</a:t>
            </a:r>
            <a:r>
              <a:rPr sz="800" dirty="0">
                <a:solidFill>
                  <a:srgbClr val="22373A"/>
                </a:solidFill>
                <a:latin typeface="Palatino Linotype"/>
                <a:cs typeface="Palatino Linotype"/>
              </a:rPr>
              <a:t>()</a:t>
            </a:r>
            <a:r>
              <a:rPr sz="800" spc="32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{</a:t>
            </a:r>
            <a:endParaRPr sz="8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80756" y="2528049"/>
            <a:ext cx="454025" cy="3022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386715" algn="l"/>
              </a:tabLst>
            </a:pPr>
            <a:r>
              <a:rPr sz="800" b="1" spc="45" dirty="0">
                <a:solidFill>
                  <a:srgbClr val="AF003F"/>
                </a:solidFill>
                <a:latin typeface="Palatino Linotype"/>
                <a:cs typeface="Palatino Linotype"/>
              </a:rPr>
              <a:t>int</a:t>
            </a:r>
            <a:r>
              <a:rPr sz="800" b="1" dirty="0">
                <a:solidFill>
                  <a:srgbClr val="AF003F"/>
                </a:solidFill>
                <a:latin typeface="Palatino Linotype"/>
                <a:cs typeface="Palatino Linotype"/>
              </a:rPr>
              <a:t>	</a:t>
            </a:r>
            <a:r>
              <a:rPr sz="800" spc="-50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endParaRPr sz="8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b="1" dirty="0">
                <a:solidFill>
                  <a:srgbClr val="AF003F"/>
                </a:solidFill>
                <a:latin typeface="Palatino Linotype"/>
                <a:cs typeface="Palatino Linotype"/>
              </a:rPr>
              <a:t>double</a:t>
            </a:r>
            <a:r>
              <a:rPr sz="800" b="1" spc="140" dirty="0">
                <a:solidFill>
                  <a:srgbClr val="AF003F"/>
                </a:solidFill>
                <a:latin typeface="Palatino Linotype"/>
                <a:cs typeface="Palatino Linotype"/>
              </a:rPr>
              <a:t> </a:t>
            </a:r>
            <a:r>
              <a:rPr sz="800" spc="-60" dirty="0">
                <a:solidFill>
                  <a:srgbClr val="22373A"/>
                </a:solidFill>
                <a:latin typeface="Palatino Linotype"/>
                <a:cs typeface="Palatino Linotype"/>
              </a:rPr>
              <a:t>b</a:t>
            </a:r>
            <a:endParaRPr sz="8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68498" y="2528049"/>
            <a:ext cx="348615" cy="3022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225"/>
              </a:spcBef>
            </a:pP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=</a:t>
            </a:r>
            <a:r>
              <a:rPr sz="800" spc="229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spc="95" dirty="0">
                <a:solidFill>
                  <a:srgbClr val="666666"/>
                </a:solidFill>
                <a:latin typeface="Palatino Linotype"/>
                <a:cs typeface="Palatino Linotype"/>
              </a:rPr>
              <a:t>4</a:t>
            </a:r>
            <a:r>
              <a:rPr sz="8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;</a:t>
            </a:r>
            <a:endParaRPr sz="8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=</a:t>
            </a:r>
            <a:r>
              <a:rPr sz="800" spc="240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spc="100" dirty="0">
                <a:solidFill>
                  <a:srgbClr val="666666"/>
                </a:solidFill>
                <a:latin typeface="Palatino Linotype"/>
                <a:cs typeface="Palatino Linotype"/>
              </a:rPr>
              <a:t>3.0</a:t>
            </a:r>
            <a:r>
              <a:rPr sz="800" spc="100" dirty="0">
                <a:solidFill>
                  <a:srgbClr val="22373A"/>
                </a:solidFill>
                <a:latin typeface="Palatino Linotype"/>
                <a:cs typeface="Palatino Linotype"/>
              </a:rPr>
              <a:t>;</a:t>
            </a:r>
            <a:endParaRPr sz="80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0756" y="2804503"/>
            <a:ext cx="2552065" cy="3022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  <a:tabLst>
                <a:tab pos="386080" algn="l"/>
              </a:tabLst>
            </a:pPr>
            <a:r>
              <a:rPr sz="800" b="1" spc="-20" dirty="0">
                <a:solidFill>
                  <a:srgbClr val="AF003F"/>
                </a:solidFill>
                <a:latin typeface="Palatino Linotype"/>
                <a:cs typeface="Palatino Linotype"/>
              </a:rPr>
              <a:t>char</a:t>
            </a:r>
            <a:r>
              <a:rPr sz="800" b="1" dirty="0">
                <a:solidFill>
                  <a:srgbClr val="AF003F"/>
                </a:solidFill>
                <a:latin typeface="Palatino Linotype"/>
                <a:cs typeface="Palatino Linotype"/>
              </a:rPr>
              <a:t>	</a:t>
            </a:r>
            <a:r>
              <a:rPr sz="800" spc="120" dirty="0">
                <a:solidFill>
                  <a:srgbClr val="22373A"/>
                </a:solidFill>
                <a:latin typeface="Palatino Linotype"/>
                <a:cs typeface="Palatino Linotype"/>
              </a:rPr>
              <a:t>c[]</a:t>
            </a:r>
            <a:r>
              <a:rPr sz="800" spc="2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=</a:t>
            </a:r>
            <a:r>
              <a:rPr sz="800" spc="235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spc="90" dirty="0">
                <a:solidFill>
                  <a:srgbClr val="BA2121"/>
                </a:solidFill>
                <a:latin typeface="Palatino Linotype"/>
                <a:cs typeface="Palatino Linotype"/>
              </a:rPr>
              <a:t>"hello"</a:t>
            </a:r>
            <a:r>
              <a:rPr sz="800" spc="90" dirty="0">
                <a:solidFill>
                  <a:srgbClr val="22373A"/>
                </a:solidFill>
                <a:latin typeface="Palatino Linotype"/>
                <a:cs typeface="Palatino Linotype"/>
              </a:rPr>
              <a:t>;</a:t>
            </a:r>
            <a:endParaRPr sz="8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std</a:t>
            </a:r>
            <a:r>
              <a:rPr sz="800" spc="85" dirty="0">
                <a:solidFill>
                  <a:srgbClr val="666666"/>
                </a:solidFill>
                <a:latin typeface="Palatino Linotype"/>
                <a:cs typeface="Palatino Linotype"/>
              </a:rPr>
              <a:t>::</a:t>
            </a:r>
            <a:r>
              <a:rPr sz="8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cout</a:t>
            </a:r>
            <a:r>
              <a:rPr sz="800" spc="23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&lt;&lt;</a:t>
            </a:r>
            <a:r>
              <a:rPr sz="800" spc="240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r>
              <a:rPr sz="800" spc="24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&lt;&lt;</a:t>
            </a:r>
            <a:r>
              <a:rPr sz="800" spc="240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spc="120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800" spc="235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800" spc="120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800" spc="240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&lt;&lt;</a:t>
            </a:r>
            <a:r>
              <a:rPr sz="800" spc="240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22373A"/>
                </a:solidFill>
                <a:latin typeface="Palatino Linotype"/>
                <a:cs typeface="Palatino Linotype"/>
              </a:rPr>
              <a:t>b</a:t>
            </a:r>
            <a:r>
              <a:rPr sz="800" spc="24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&lt;&lt;</a:t>
            </a:r>
            <a:r>
              <a:rPr sz="800" spc="240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spc="120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800" spc="235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800" spc="120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800" spc="240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&lt;&lt;</a:t>
            </a:r>
            <a:r>
              <a:rPr sz="800" spc="240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spc="65" dirty="0">
                <a:solidFill>
                  <a:srgbClr val="22373A"/>
                </a:solidFill>
                <a:latin typeface="Palatino Linotype"/>
                <a:cs typeface="Palatino Linotype"/>
              </a:rPr>
              <a:t>c</a:t>
            </a:r>
            <a:r>
              <a:rPr sz="800" spc="24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800" dirty="0">
                <a:solidFill>
                  <a:srgbClr val="666666"/>
                </a:solidFill>
                <a:latin typeface="Palatino Linotype"/>
                <a:cs typeface="Palatino Linotype"/>
              </a:rPr>
              <a:t>&lt;&lt;</a:t>
            </a:r>
            <a:r>
              <a:rPr sz="800" spc="240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800" spc="95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800" b="1" spc="95" dirty="0">
                <a:solidFill>
                  <a:srgbClr val="AA5B1E"/>
                </a:solidFill>
                <a:latin typeface="Palatino Linotype"/>
                <a:cs typeface="Palatino Linotype"/>
              </a:rPr>
              <a:t>\n</a:t>
            </a:r>
            <a:r>
              <a:rPr sz="800" spc="95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8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;</a:t>
            </a:r>
            <a:endParaRPr sz="8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5669" y="3097719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155" dirty="0">
                <a:solidFill>
                  <a:srgbClr val="22373A"/>
                </a:solidFill>
                <a:latin typeface="Palatino Linotype"/>
                <a:cs typeface="Palatino Linotype"/>
              </a:rPr>
              <a:t>}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19" name="object 19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3234937"/>
              <a:ext cx="864235" cy="5080"/>
            </a:xfrm>
            <a:custGeom>
              <a:avLst/>
              <a:gdLst/>
              <a:ahLst/>
              <a:cxnLst/>
              <a:rect l="l" t="t" r="r" b="b"/>
              <a:pathLst>
                <a:path w="864235" h="5080">
                  <a:moveTo>
                    <a:pt x="0" y="5060"/>
                  </a:moveTo>
                  <a:lnTo>
                    <a:pt x="0" y="0"/>
                  </a:lnTo>
                  <a:lnTo>
                    <a:pt x="863975" y="0"/>
                  </a:lnTo>
                  <a:lnTo>
                    <a:pt x="86397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47294" y="655534"/>
            <a:ext cx="2762885" cy="47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this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case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destination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is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standard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output</a:t>
            </a:r>
            <a:endParaRPr sz="1100">
              <a:latin typeface="Tahoma"/>
              <a:cs typeface="Tahoma"/>
            </a:endParaRPr>
          </a:p>
          <a:p>
            <a:pPr marL="336550">
              <a:lnSpc>
                <a:spcPct val="100000"/>
              </a:lnSpc>
              <a:spcBef>
                <a:spcPts val="1055"/>
              </a:spcBef>
            </a:pPr>
            <a:r>
              <a:rPr sz="1000" spc="-25" dirty="0">
                <a:solidFill>
                  <a:srgbClr val="22373A"/>
                </a:solidFill>
                <a:latin typeface="Tahoma"/>
                <a:cs typeface="Tahoma"/>
              </a:rPr>
              <a:t>C: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7304" y="2180633"/>
            <a:ext cx="3384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22373A"/>
                </a:solidFill>
                <a:latin typeface="Tahoma"/>
                <a:cs typeface="Tahoma"/>
              </a:rPr>
              <a:t>C++: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60" dirty="0"/>
              <a:t>I/O</a:t>
            </a:r>
            <a:r>
              <a:rPr sz="1200" spc="35" dirty="0"/>
              <a:t> </a:t>
            </a:r>
            <a:r>
              <a:rPr sz="1200" spc="-135" dirty="0"/>
              <a:t>Stream</a:t>
            </a:r>
            <a:r>
              <a:rPr sz="1200" spc="35" dirty="0"/>
              <a:t> </a:t>
            </a:r>
            <a:r>
              <a:rPr spc="-25" dirty="0"/>
              <a:t>(Why</a:t>
            </a:r>
            <a:r>
              <a:rPr spc="35" dirty="0"/>
              <a:t> </a:t>
            </a:r>
            <a:r>
              <a:rPr spc="-130" dirty="0"/>
              <a:t>should</a:t>
            </a:r>
            <a:r>
              <a:rPr spc="30" dirty="0"/>
              <a:t> </a:t>
            </a:r>
            <a:r>
              <a:rPr spc="-204" dirty="0"/>
              <a:t>we</a:t>
            </a:r>
            <a:r>
              <a:rPr spc="30" dirty="0"/>
              <a:t> </a:t>
            </a:r>
            <a:r>
              <a:rPr spc="-114" dirty="0"/>
              <a:t>prefer</a:t>
            </a:r>
            <a:r>
              <a:rPr spc="35" dirty="0"/>
              <a:t> </a:t>
            </a:r>
            <a:r>
              <a:rPr spc="50" dirty="0"/>
              <a:t>I/O</a:t>
            </a:r>
            <a:r>
              <a:rPr spc="30" dirty="0"/>
              <a:t> </a:t>
            </a:r>
            <a:r>
              <a:rPr spc="-85" dirty="0"/>
              <a:t>stream?)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640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2/3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357" y="590497"/>
            <a:ext cx="49663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0"/>
              </a:spcBef>
              <a:buFont typeface="Tahoma"/>
              <a:buChar char="•"/>
              <a:tabLst>
                <a:tab pos="189865" algn="l"/>
              </a:tabLst>
            </a:pPr>
            <a:r>
              <a:rPr sz="1100" spc="-120" dirty="0">
                <a:solidFill>
                  <a:srgbClr val="22373A"/>
                </a:solidFill>
                <a:latin typeface="Arial Black"/>
                <a:cs typeface="Arial Black"/>
              </a:rPr>
              <a:t>Type-</a:t>
            </a:r>
            <a:r>
              <a:rPr sz="1100" spc="-114" dirty="0">
                <a:solidFill>
                  <a:srgbClr val="22373A"/>
                </a:solidFill>
                <a:latin typeface="Arial Black"/>
                <a:cs typeface="Arial Black"/>
              </a:rPr>
              <a:t>safe</a:t>
            </a:r>
            <a:r>
              <a:rPr sz="1100" spc="-114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r>
              <a:rPr sz="1100" spc="1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type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object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provided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I/O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stream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is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known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u="sng" spc="-25" dirty="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ahoma"/>
                <a:cs typeface="Tahoma"/>
              </a:rPr>
              <a:t>statically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by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5187" y="818667"/>
            <a:ext cx="512445" cy="18986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170"/>
              </a:lnSpc>
            </a:pPr>
            <a:r>
              <a:rPr sz="1100" spc="95" dirty="0">
                <a:solidFill>
                  <a:srgbClr val="22373A"/>
                </a:solidFill>
                <a:latin typeface="Palatino Linotype"/>
                <a:cs typeface="Palatino Linotype"/>
              </a:rPr>
              <a:t>printf</a:t>
            </a:r>
            <a:endParaRPr sz="11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79255" y="805459"/>
            <a:ext cx="149225" cy="184150"/>
          </a:xfrm>
          <a:custGeom>
            <a:avLst/>
            <a:gdLst/>
            <a:ahLst/>
            <a:cxnLst/>
            <a:rect l="l" t="t" r="r" b="b"/>
            <a:pathLst>
              <a:path w="149225" h="184150">
                <a:moveTo>
                  <a:pt x="148653" y="0"/>
                </a:moveTo>
                <a:lnTo>
                  <a:pt x="0" y="0"/>
                </a:lnTo>
                <a:lnTo>
                  <a:pt x="0" y="183629"/>
                </a:lnTo>
                <a:lnTo>
                  <a:pt x="148653" y="183629"/>
                </a:lnTo>
                <a:lnTo>
                  <a:pt x="148653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4395" y="788376"/>
            <a:ext cx="4725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68805" algn="l"/>
              </a:tabLst>
            </a:pP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compiler.</a:t>
            </a:r>
            <a:r>
              <a:rPr sz="1100" spc="5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contrast,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	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uses</a:t>
            </a:r>
            <a:r>
              <a:rPr sz="1100" spc="2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65" dirty="0">
                <a:solidFill>
                  <a:srgbClr val="22373A"/>
                </a:solidFill>
                <a:latin typeface="Palatino Linotype"/>
                <a:cs typeface="Palatino Linotype"/>
              </a:rPr>
              <a:t>%</a:t>
            </a:r>
            <a:r>
              <a:rPr sz="1100" spc="30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fields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figure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out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types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dynamically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20959" y="1198156"/>
            <a:ext cx="149225" cy="184150"/>
          </a:xfrm>
          <a:custGeom>
            <a:avLst/>
            <a:gdLst/>
            <a:ahLst/>
            <a:cxnLst/>
            <a:rect l="l" t="t" r="r" b="b"/>
            <a:pathLst>
              <a:path w="149225" h="184150">
                <a:moveTo>
                  <a:pt x="148653" y="0"/>
                </a:moveTo>
                <a:lnTo>
                  <a:pt x="0" y="0"/>
                </a:lnTo>
                <a:lnTo>
                  <a:pt x="0" y="183629"/>
                </a:lnTo>
                <a:lnTo>
                  <a:pt x="148653" y="183629"/>
                </a:lnTo>
                <a:lnTo>
                  <a:pt x="148653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49177" y="2555074"/>
            <a:ext cx="512445" cy="189865"/>
          </a:xfrm>
          <a:custGeom>
            <a:avLst/>
            <a:gdLst/>
            <a:ahLst/>
            <a:cxnLst/>
            <a:rect l="l" t="t" r="r" b="b"/>
            <a:pathLst>
              <a:path w="512445" h="189864">
                <a:moveTo>
                  <a:pt x="512330" y="0"/>
                </a:moveTo>
                <a:lnTo>
                  <a:pt x="0" y="0"/>
                </a:lnTo>
                <a:lnTo>
                  <a:pt x="0" y="189699"/>
                </a:lnTo>
                <a:lnTo>
                  <a:pt x="512330" y="189699"/>
                </a:lnTo>
                <a:lnTo>
                  <a:pt x="51233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7095" y="2752953"/>
            <a:ext cx="440055" cy="159385"/>
          </a:xfrm>
          <a:custGeom>
            <a:avLst/>
            <a:gdLst/>
            <a:ahLst/>
            <a:cxnLst/>
            <a:rect l="l" t="t" r="r" b="b"/>
            <a:pathLst>
              <a:path w="440055" h="159385">
                <a:moveTo>
                  <a:pt x="439597" y="0"/>
                </a:moveTo>
                <a:lnTo>
                  <a:pt x="0" y="0"/>
                </a:lnTo>
                <a:lnTo>
                  <a:pt x="0" y="158915"/>
                </a:lnTo>
                <a:lnTo>
                  <a:pt x="439597" y="158915"/>
                </a:lnTo>
                <a:lnTo>
                  <a:pt x="439597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7357" y="1149449"/>
            <a:ext cx="5224780" cy="17629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230" marR="263525" indent="-177165" algn="just">
              <a:lnSpc>
                <a:spcPct val="118000"/>
              </a:lnSpc>
              <a:spcBef>
                <a:spcPts val="100"/>
              </a:spcBef>
              <a:buFont typeface="Tahoma"/>
              <a:buChar char="•"/>
              <a:tabLst>
                <a:tab pos="189865" algn="l"/>
              </a:tabLst>
            </a:pPr>
            <a:r>
              <a:rPr sz="1100" spc="-185" dirty="0">
                <a:solidFill>
                  <a:srgbClr val="22373A"/>
                </a:solidFill>
                <a:latin typeface="Arial Black"/>
                <a:cs typeface="Arial Black"/>
              </a:rPr>
              <a:t>Less</a:t>
            </a:r>
            <a:r>
              <a:rPr sz="1100" spc="9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10" dirty="0">
                <a:solidFill>
                  <a:srgbClr val="22373A"/>
                </a:solidFill>
                <a:latin typeface="Arial Black"/>
                <a:cs typeface="Arial Black"/>
              </a:rPr>
              <a:t>error</a:t>
            </a:r>
            <a:r>
              <a:rPr sz="1100" spc="2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95" dirty="0">
                <a:solidFill>
                  <a:srgbClr val="22373A"/>
                </a:solidFill>
                <a:latin typeface="Arial Black"/>
                <a:cs typeface="Arial Black"/>
              </a:rPr>
              <a:t>prone</a:t>
            </a:r>
            <a:r>
              <a:rPr sz="1100" spc="-95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r>
              <a:rPr sz="1100" spc="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Stream,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there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are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no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redundant</a:t>
            </a:r>
            <a:r>
              <a:rPr sz="1100" spc="2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65" dirty="0">
                <a:solidFill>
                  <a:srgbClr val="22373A"/>
                </a:solidFill>
                <a:latin typeface="Palatino Linotype"/>
                <a:cs typeface="Palatino Linotype"/>
              </a:rPr>
              <a:t>%</a:t>
            </a:r>
            <a:r>
              <a:rPr sz="1100" spc="29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tokens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that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have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consistent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actual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objects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pass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I/O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stream.</a:t>
            </a:r>
            <a:r>
              <a:rPr sz="1100" spc="1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Removing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redundancy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removes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class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errors</a:t>
            </a:r>
            <a:endParaRPr sz="1100" dirty="0">
              <a:latin typeface="Tahoma"/>
              <a:cs typeface="Tahoma"/>
            </a:endParaRPr>
          </a:p>
          <a:p>
            <a:pPr marL="189230" marR="264160" indent="-177165" algn="just">
              <a:lnSpc>
                <a:spcPct val="118000"/>
              </a:lnSpc>
              <a:spcBef>
                <a:spcPts val="1395"/>
              </a:spcBef>
              <a:buFont typeface="Tahoma"/>
              <a:buChar char="•"/>
              <a:tabLst>
                <a:tab pos="189865" algn="l"/>
              </a:tabLst>
            </a:pPr>
            <a:r>
              <a:rPr sz="1100" spc="-130" dirty="0">
                <a:solidFill>
                  <a:srgbClr val="22373A"/>
                </a:solidFill>
                <a:latin typeface="Arial Black"/>
                <a:cs typeface="Arial Black"/>
              </a:rPr>
              <a:t>Extensible</a:t>
            </a:r>
            <a:r>
              <a:rPr sz="1100" spc="-130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r>
              <a:rPr sz="1100" spc="1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C++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IO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Stream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mechanism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allows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new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user-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defined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types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be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pass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I/O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stream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without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breaking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existing</a:t>
            </a:r>
            <a:r>
              <a:rPr sz="1100" spc="-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code</a:t>
            </a:r>
            <a:endParaRPr sz="11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2373A"/>
              </a:buClr>
              <a:buFont typeface="Tahoma"/>
              <a:buChar char="•"/>
            </a:pPr>
            <a:endParaRPr sz="1350" dirty="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buFont typeface="Tahoma"/>
              <a:buChar char="•"/>
              <a:tabLst>
                <a:tab pos="189865" algn="l"/>
              </a:tabLst>
            </a:pPr>
            <a:r>
              <a:rPr sz="1100" spc="-145" dirty="0">
                <a:solidFill>
                  <a:srgbClr val="22373A"/>
                </a:solidFill>
                <a:latin typeface="Arial Black"/>
                <a:cs typeface="Arial Black"/>
              </a:rPr>
              <a:t>Comparable</a:t>
            </a:r>
            <a:r>
              <a:rPr sz="1100" spc="1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30" dirty="0">
                <a:solidFill>
                  <a:srgbClr val="22373A"/>
                </a:solidFill>
                <a:latin typeface="Arial Black"/>
                <a:cs typeface="Arial Black"/>
              </a:rPr>
              <a:t>performance</a:t>
            </a:r>
            <a:r>
              <a:rPr sz="1100" spc="-130" dirty="0">
                <a:solidFill>
                  <a:srgbClr val="22373A"/>
                </a:solidFill>
                <a:latin typeface="Tahoma"/>
                <a:cs typeface="Tahoma"/>
              </a:rPr>
              <a:t>:</a:t>
            </a:r>
            <a:r>
              <a:rPr sz="1100" spc="114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If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used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correctly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may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be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faster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than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I/O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printf</a:t>
            </a:r>
            <a:r>
              <a:rPr sz="1100" spc="1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endParaRPr sz="1100" dirty="0">
              <a:latin typeface="Tahoma"/>
              <a:cs typeface="Tahoma"/>
            </a:endParaRPr>
          </a:p>
          <a:p>
            <a:pPr marL="227329">
              <a:lnSpc>
                <a:spcPct val="100000"/>
              </a:lnSpc>
              <a:spcBef>
                <a:spcPts val="240"/>
              </a:spcBef>
            </a:pPr>
            <a:r>
              <a:rPr sz="11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scanf</a:t>
            </a: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,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etc.)</a:t>
            </a:r>
            <a:r>
              <a:rPr sz="1100" spc="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.</a:t>
            </a:r>
            <a:endParaRPr sz="1100" dirty="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13" name="object 13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3234937"/>
              <a:ext cx="922019" cy="5080"/>
            </a:xfrm>
            <a:custGeom>
              <a:avLst/>
              <a:gdLst/>
              <a:ahLst/>
              <a:cxnLst/>
              <a:rect l="l" t="t" r="r" b="b"/>
              <a:pathLst>
                <a:path w="922019" h="5080">
                  <a:moveTo>
                    <a:pt x="0" y="5060"/>
                  </a:moveTo>
                  <a:lnTo>
                    <a:pt x="0" y="0"/>
                  </a:lnTo>
                  <a:lnTo>
                    <a:pt x="921632" y="0"/>
                  </a:lnTo>
                  <a:lnTo>
                    <a:pt x="92163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024380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60" dirty="0"/>
              <a:t>I/O</a:t>
            </a:r>
            <a:r>
              <a:rPr sz="1200" spc="15" dirty="0"/>
              <a:t> </a:t>
            </a:r>
            <a:r>
              <a:rPr sz="1200" spc="-135" dirty="0"/>
              <a:t>Stream</a:t>
            </a:r>
            <a:r>
              <a:rPr sz="1200" spc="35" dirty="0"/>
              <a:t> </a:t>
            </a:r>
            <a:r>
              <a:rPr spc="-105" dirty="0"/>
              <a:t>(Common</a:t>
            </a:r>
            <a:r>
              <a:rPr spc="25" dirty="0"/>
              <a:t> </a:t>
            </a:r>
            <a:r>
              <a:rPr dirty="0"/>
              <a:t>C</a:t>
            </a:r>
            <a:r>
              <a:rPr spc="20" dirty="0"/>
              <a:t> </a:t>
            </a:r>
            <a:r>
              <a:rPr spc="-85" dirty="0"/>
              <a:t>errors)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5305640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3/3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357" y="485430"/>
            <a:ext cx="21583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0"/>
              </a:spcBef>
              <a:buChar char="•"/>
              <a:tabLst>
                <a:tab pos="189865" algn="l"/>
              </a:tabLst>
            </a:pP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Forget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number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parameters: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7095" y="739876"/>
            <a:ext cx="4763135" cy="19240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190"/>
              </a:lnSpc>
            </a:pPr>
            <a:r>
              <a:rPr sz="1000" spc="85" dirty="0">
                <a:solidFill>
                  <a:srgbClr val="22373A"/>
                </a:solidFill>
                <a:latin typeface="Palatino Linotype"/>
                <a:cs typeface="Palatino Linotype"/>
              </a:rPr>
              <a:t>printf(</a:t>
            </a:r>
            <a:r>
              <a:rPr sz="1000" spc="85" dirty="0">
                <a:solidFill>
                  <a:srgbClr val="BA2121"/>
                </a:solidFill>
                <a:latin typeface="Palatino Linotype"/>
                <a:cs typeface="Palatino Linotype"/>
              </a:rPr>
              <a:t>"long</a:t>
            </a:r>
            <a:r>
              <a:rPr sz="1000" spc="310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BA2121"/>
                </a:solidFill>
                <a:latin typeface="Palatino Linotype"/>
                <a:cs typeface="Palatino Linotype"/>
              </a:rPr>
              <a:t>phrase</a:t>
            </a:r>
            <a:r>
              <a:rPr sz="1000" spc="315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1000" spc="-120" dirty="0">
                <a:solidFill>
                  <a:srgbClr val="BA2121"/>
                </a:solidFill>
                <a:latin typeface="Palatino Linotype"/>
                <a:cs typeface="Palatino Linotype"/>
              </a:rPr>
              <a:t>%d</a:t>
            </a:r>
            <a:r>
              <a:rPr sz="1000" spc="310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BA2121"/>
                </a:solidFill>
                <a:latin typeface="Palatino Linotype"/>
                <a:cs typeface="Palatino Linotype"/>
              </a:rPr>
              <a:t>long</a:t>
            </a:r>
            <a:r>
              <a:rPr sz="1000" spc="315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BA2121"/>
                </a:solidFill>
                <a:latin typeface="Palatino Linotype"/>
                <a:cs typeface="Palatino Linotype"/>
              </a:rPr>
              <a:t>phrase</a:t>
            </a:r>
            <a:r>
              <a:rPr sz="1000" spc="315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BA2121"/>
                </a:solidFill>
                <a:latin typeface="Palatino Linotype"/>
                <a:cs typeface="Palatino Linotype"/>
              </a:rPr>
              <a:t>%d"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000" spc="31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35" dirty="0">
                <a:solidFill>
                  <a:srgbClr val="666666"/>
                </a:solidFill>
                <a:latin typeface="Palatino Linotype"/>
                <a:cs typeface="Palatino Linotype"/>
              </a:rPr>
              <a:t>3</a:t>
            </a:r>
            <a:r>
              <a:rPr sz="1000" spc="135" dirty="0">
                <a:solidFill>
                  <a:srgbClr val="22373A"/>
                </a:solidFill>
                <a:latin typeface="Palatino Linotype"/>
                <a:cs typeface="Palatino Linotype"/>
              </a:rPr>
              <a:t>);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357" y="1143290"/>
            <a:ext cx="15068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0"/>
              </a:spcBef>
              <a:buChar char="•"/>
              <a:tabLst>
                <a:tab pos="189865" algn="l"/>
              </a:tabLst>
            </a:pP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Use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wrong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format: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7095" y="1397736"/>
            <a:ext cx="4763135" cy="532130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115"/>
              </a:lnSpc>
            </a:pPr>
            <a:r>
              <a:rPr sz="1000" b="1" spc="90" dirty="0">
                <a:solidFill>
                  <a:srgbClr val="AF003F"/>
                </a:solidFill>
                <a:latin typeface="Palatino Linotype"/>
                <a:cs typeface="Palatino Linotype"/>
              </a:rPr>
              <a:t>int</a:t>
            </a:r>
            <a:r>
              <a:rPr sz="1000" b="1" spc="285" dirty="0">
                <a:solidFill>
                  <a:srgbClr val="AF003F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a</a:t>
            </a:r>
            <a:r>
              <a:rPr sz="1000" spc="28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666666"/>
                </a:solidFill>
                <a:latin typeface="Palatino Linotype"/>
                <a:cs typeface="Palatino Linotype"/>
              </a:rPr>
              <a:t>=</a:t>
            </a:r>
            <a:r>
              <a:rPr sz="1000" spc="290" dirty="0">
                <a:solidFill>
                  <a:srgbClr val="666666"/>
                </a:solidFill>
                <a:latin typeface="Palatino Linotype"/>
                <a:cs typeface="Palatino Linotype"/>
              </a:rPr>
              <a:t> </a:t>
            </a:r>
            <a:r>
              <a:rPr sz="1000" spc="120" dirty="0">
                <a:solidFill>
                  <a:srgbClr val="666666"/>
                </a:solidFill>
                <a:latin typeface="Palatino Linotype"/>
                <a:cs typeface="Palatino Linotype"/>
              </a:rPr>
              <a:t>3</a:t>
            </a:r>
            <a:r>
              <a:rPr sz="1000" spc="120" dirty="0">
                <a:solidFill>
                  <a:srgbClr val="22373A"/>
                </a:solidFill>
                <a:latin typeface="Palatino Linotype"/>
                <a:cs typeface="Palatino Linotype"/>
              </a:rPr>
              <a:t>;</a:t>
            </a:r>
            <a:endParaRPr sz="1000">
              <a:latin typeface="Palatino Linotype"/>
              <a:cs typeface="Palatino Linotype"/>
            </a:endParaRPr>
          </a:p>
          <a:p>
            <a:pPr marL="37465" marR="3122930">
              <a:lnSpc>
                <a:spcPct val="114599"/>
              </a:lnSpc>
            </a:pPr>
            <a:r>
              <a:rPr sz="1000" spc="50" dirty="0">
                <a:solidFill>
                  <a:srgbClr val="22373A"/>
                </a:solidFill>
                <a:latin typeface="Palatino Linotype"/>
                <a:cs typeface="Palatino Linotype"/>
              </a:rPr>
              <a:t>...many</a:t>
            </a:r>
            <a:r>
              <a:rPr sz="1000" spc="2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lines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80" dirty="0">
                <a:solidFill>
                  <a:srgbClr val="22373A"/>
                </a:solidFill>
                <a:latin typeface="Palatino Linotype"/>
                <a:cs typeface="Palatino Linotype"/>
              </a:rPr>
              <a:t>of</a:t>
            </a:r>
            <a:r>
              <a:rPr sz="1000" spc="28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05" dirty="0">
                <a:solidFill>
                  <a:srgbClr val="22373A"/>
                </a:solidFill>
                <a:latin typeface="Palatino Linotype"/>
                <a:cs typeface="Palatino Linotype"/>
              </a:rPr>
              <a:t>code... </a:t>
            </a:r>
            <a:r>
              <a:rPr sz="1000" spc="114" dirty="0">
                <a:solidFill>
                  <a:srgbClr val="22373A"/>
                </a:solidFill>
                <a:latin typeface="Palatino Linotype"/>
                <a:cs typeface="Palatino Linotype"/>
              </a:rPr>
              <a:t>printf(</a:t>
            </a:r>
            <a:r>
              <a:rPr sz="1000" spc="114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1000" spc="270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1000" spc="70" dirty="0">
                <a:solidFill>
                  <a:srgbClr val="BA2121"/>
                </a:solidFill>
                <a:latin typeface="Palatino Linotype"/>
                <a:cs typeface="Palatino Linotype"/>
              </a:rPr>
              <a:t>%f"</a:t>
            </a:r>
            <a:r>
              <a:rPr sz="1000" spc="7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000" spc="27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130" dirty="0">
                <a:solidFill>
                  <a:srgbClr val="22373A"/>
                </a:solidFill>
                <a:latin typeface="Palatino Linotype"/>
                <a:cs typeface="Palatino Linotype"/>
              </a:rPr>
              <a:t>a);</a:t>
            </a:r>
            <a:endParaRPr sz="100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0716" y="2158021"/>
            <a:ext cx="221615" cy="184150"/>
          </a:xfrm>
          <a:custGeom>
            <a:avLst/>
            <a:gdLst/>
            <a:ahLst/>
            <a:cxnLst/>
            <a:rect l="l" t="t" r="r" b="b"/>
            <a:pathLst>
              <a:path w="221615" h="184150">
                <a:moveTo>
                  <a:pt x="221386" y="0"/>
                </a:moveTo>
                <a:lnTo>
                  <a:pt x="0" y="0"/>
                </a:lnTo>
                <a:lnTo>
                  <a:pt x="0" y="183629"/>
                </a:lnTo>
                <a:lnTo>
                  <a:pt x="221386" y="183629"/>
                </a:lnTo>
                <a:lnTo>
                  <a:pt x="22138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7357" y="2140952"/>
            <a:ext cx="49549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0"/>
              </a:spcBef>
              <a:buChar char="•"/>
              <a:tabLst>
                <a:tab pos="18986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2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Palatino Linotype"/>
                <a:cs typeface="Palatino Linotype"/>
              </a:rPr>
              <a:t>%c</a:t>
            </a:r>
            <a:r>
              <a:rPr sz="1100" spc="290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conversion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specifier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does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not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automatically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skip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any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leading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white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space: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095" y="2395410"/>
            <a:ext cx="4763135" cy="356235"/>
          </a:xfrm>
          <a:prstGeom prst="rect">
            <a:avLst/>
          </a:prstGeom>
          <a:solidFill>
            <a:srgbClr val="EDEDED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190"/>
              </a:lnSpc>
            </a:pPr>
            <a:r>
              <a:rPr sz="1000" spc="60" dirty="0">
                <a:solidFill>
                  <a:srgbClr val="22373A"/>
                </a:solidFill>
                <a:latin typeface="Palatino Linotype"/>
                <a:cs typeface="Palatino Linotype"/>
              </a:rPr>
              <a:t>scanf(</a:t>
            </a:r>
            <a:r>
              <a:rPr sz="1000" spc="60" dirty="0">
                <a:solidFill>
                  <a:srgbClr val="BA2121"/>
                </a:solidFill>
                <a:latin typeface="Palatino Linotype"/>
                <a:cs typeface="Palatino Linotype"/>
              </a:rPr>
              <a:t>"%d"</a:t>
            </a:r>
            <a:r>
              <a:rPr sz="1000" spc="6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000" spc="26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35" dirty="0">
                <a:solidFill>
                  <a:srgbClr val="666666"/>
                </a:solidFill>
                <a:latin typeface="Palatino Linotype"/>
                <a:cs typeface="Palatino Linotype"/>
              </a:rPr>
              <a:t>&amp;</a:t>
            </a:r>
            <a:r>
              <a:rPr sz="1000" spc="35" dirty="0">
                <a:solidFill>
                  <a:srgbClr val="22373A"/>
                </a:solidFill>
                <a:latin typeface="Palatino Linotype"/>
                <a:cs typeface="Palatino Linotype"/>
              </a:rPr>
              <a:t>var1);</a:t>
            </a:r>
            <a:endParaRPr sz="1000">
              <a:latin typeface="Palatino Linotype"/>
              <a:cs typeface="Palatino Linotype"/>
            </a:endParaRPr>
          </a:p>
          <a:p>
            <a:pPr marL="37465">
              <a:lnSpc>
                <a:spcPct val="100000"/>
              </a:lnSpc>
              <a:spcBef>
                <a:spcPts val="175"/>
              </a:spcBef>
            </a:pPr>
            <a:r>
              <a:rPr sz="1000" spc="90" dirty="0">
                <a:solidFill>
                  <a:srgbClr val="22373A"/>
                </a:solidFill>
                <a:latin typeface="Palatino Linotype"/>
                <a:cs typeface="Palatino Linotype"/>
              </a:rPr>
              <a:t>scanf(</a:t>
            </a:r>
            <a:r>
              <a:rPr sz="1000" spc="90" dirty="0">
                <a:solidFill>
                  <a:srgbClr val="BA2121"/>
                </a:solidFill>
                <a:latin typeface="Palatino Linotype"/>
                <a:cs typeface="Palatino Linotype"/>
              </a:rPr>
              <a:t>"</a:t>
            </a:r>
            <a:r>
              <a:rPr sz="1000" spc="360" dirty="0">
                <a:solidFill>
                  <a:srgbClr val="BA2121"/>
                </a:solidFill>
                <a:latin typeface="Palatino Linotype"/>
                <a:cs typeface="Palatino Linotype"/>
              </a:rPr>
              <a:t> </a:t>
            </a:r>
            <a:r>
              <a:rPr sz="1000" dirty="0">
                <a:solidFill>
                  <a:srgbClr val="BA2121"/>
                </a:solidFill>
                <a:latin typeface="Palatino Linotype"/>
                <a:cs typeface="Palatino Linotype"/>
              </a:rPr>
              <a:t>%c"</a:t>
            </a:r>
            <a:r>
              <a:rPr sz="1000" dirty="0">
                <a:solidFill>
                  <a:srgbClr val="22373A"/>
                </a:solidFill>
                <a:latin typeface="Palatino Linotype"/>
                <a:cs typeface="Palatino Linotype"/>
              </a:rPr>
              <a:t>,</a:t>
            </a:r>
            <a:r>
              <a:rPr sz="1000" spc="365" dirty="0">
                <a:solidFill>
                  <a:srgbClr val="22373A"/>
                </a:solidFill>
                <a:latin typeface="Palatino Linotype"/>
                <a:cs typeface="Palatino Linotype"/>
              </a:rPr>
              <a:t> </a:t>
            </a:r>
            <a:r>
              <a:rPr sz="1000" spc="35" dirty="0">
                <a:solidFill>
                  <a:srgbClr val="666666"/>
                </a:solidFill>
                <a:latin typeface="Palatino Linotype"/>
                <a:cs typeface="Palatino Linotype"/>
              </a:rPr>
              <a:t>&amp;</a:t>
            </a:r>
            <a:r>
              <a:rPr sz="1000" spc="35" dirty="0">
                <a:solidFill>
                  <a:srgbClr val="22373A"/>
                </a:solidFill>
                <a:latin typeface="Palatino Linotype"/>
                <a:cs typeface="Palatino Linotype"/>
              </a:rPr>
              <a:t>var2);</a:t>
            </a:r>
            <a:endParaRPr sz="1000">
              <a:latin typeface="Palatino Linotype"/>
              <a:cs typeface="Palatino Linotyp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13" name="object 13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3234937"/>
              <a:ext cx="979805" cy="5080"/>
            </a:xfrm>
            <a:custGeom>
              <a:avLst/>
              <a:gdLst/>
              <a:ahLst/>
              <a:cxnLst/>
              <a:rect l="l" t="t" r="r" b="b"/>
              <a:pathLst>
                <a:path w="979805" h="5080">
                  <a:moveTo>
                    <a:pt x="0" y="5060"/>
                  </a:moveTo>
                  <a:lnTo>
                    <a:pt x="0" y="0"/>
                  </a:lnTo>
                  <a:lnTo>
                    <a:pt x="979201" y="0"/>
                  </a:lnTo>
                  <a:lnTo>
                    <a:pt x="97920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02438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200" spc="60" dirty="0"/>
              <a:t>Online Practices</a:t>
            </a:r>
            <a:endParaRPr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5305640" y="76375"/>
            <a:ext cx="276225" cy="207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5" dirty="0">
                <a:solidFill>
                  <a:srgbClr val="F9F9F9"/>
                </a:solidFill>
                <a:latin typeface="Arial Black"/>
                <a:cs typeface="Arial Black"/>
              </a:rPr>
              <a:t>3/3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357" y="485430"/>
            <a:ext cx="2158365" cy="54502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0"/>
              </a:spcBef>
              <a:buChar char="•"/>
              <a:tabLst>
                <a:tab pos="189865" algn="l"/>
              </a:tabLst>
            </a:pPr>
            <a:r>
              <a:rPr lang="en-US" sz="1100" spc="-30" dirty="0">
                <a:solidFill>
                  <a:srgbClr val="22373A"/>
                </a:solidFill>
                <a:latin typeface="Tahoma"/>
                <a:cs typeface="Tahoma"/>
              </a:rPr>
              <a:t>codewars.com</a:t>
            </a:r>
          </a:p>
          <a:p>
            <a:pPr marL="189230" lvl="2" indent="-177165">
              <a:spcBef>
                <a:spcPts val="90"/>
              </a:spcBef>
              <a:buChar char="•"/>
              <a:tabLst>
                <a:tab pos="189865" algn="l"/>
              </a:tabLst>
            </a:pPr>
            <a:r>
              <a:rPr lang="en-US" sz="1100" spc="-30" dirty="0">
                <a:solidFill>
                  <a:srgbClr val="22373A"/>
                </a:solidFill>
                <a:latin typeface="Tahoma"/>
                <a:cs typeface="Tahoma"/>
              </a:rPr>
              <a:t>Create a free account</a:t>
            </a:r>
          </a:p>
          <a:p>
            <a:pPr marL="189230" lvl="2" indent="-177165">
              <a:spcBef>
                <a:spcPts val="90"/>
              </a:spcBef>
              <a:buChar char="•"/>
              <a:tabLst>
                <a:tab pos="189865" algn="l"/>
              </a:tabLst>
            </a:pPr>
            <a:r>
              <a:rPr lang="en-US" sz="1100" spc="-30" dirty="0">
                <a:solidFill>
                  <a:srgbClr val="22373A"/>
                </a:solidFill>
                <a:latin typeface="Tahoma"/>
                <a:cs typeface="Tahoma"/>
              </a:rPr>
              <a:t>Add a Clan: CCS</a:t>
            </a:r>
            <a:endParaRPr sz="1100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0716" y="2158021"/>
            <a:ext cx="221615" cy="184150"/>
          </a:xfrm>
          <a:custGeom>
            <a:avLst/>
            <a:gdLst/>
            <a:ahLst/>
            <a:cxnLst/>
            <a:rect l="l" t="t" r="r" b="b"/>
            <a:pathLst>
              <a:path w="221615" h="184150">
                <a:moveTo>
                  <a:pt x="221386" y="0"/>
                </a:moveTo>
                <a:lnTo>
                  <a:pt x="0" y="0"/>
                </a:lnTo>
                <a:lnTo>
                  <a:pt x="0" y="183629"/>
                </a:lnTo>
                <a:lnTo>
                  <a:pt x="221386" y="183629"/>
                </a:lnTo>
                <a:lnTo>
                  <a:pt x="221386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13" name="object 13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0" y="3234937"/>
              <a:ext cx="979805" cy="5080"/>
            </a:xfrm>
            <a:custGeom>
              <a:avLst/>
              <a:gdLst/>
              <a:ahLst/>
              <a:cxnLst/>
              <a:rect l="l" t="t" r="r" b="b"/>
              <a:pathLst>
                <a:path w="979805" h="5080">
                  <a:moveTo>
                    <a:pt x="0" y="5060"/>
                  </a:moveTo>
                  <a:lnTo>
                    <a:pt x="0" y="0"/>
                  </a:lnTo>
                  <a:lnTo>
                    <a:pt x="979201" y="0"/>
                  </a:lnTo>
                  <a:lnTo>
                    <a:pt x="97920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340831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/>
              <a:t>A</a:t>
            </a:r>
            <a:r>
              <a:rPr sz="1200" spc="-5" dirty="0"/>
              <a:t> </a:t>
            </a:r>
            <a:r>
              <a:rPr sz="1200" spc="-100" dirty="0"/>
              <a:t>Little</a:t>
            </a:r>
            <a:r>
              <a:rPr sz="1200" spc="10" dirty="0"/>
              <a:t> </a:t>
            </a:r>
            <a:r>
              <a:rPr sz="1200" spc="-125" dirty="0"/>
              <a:t>History</a:t>
            </a:r>
            <a:r>
              <a:rPr sz="1200" spc="25" dirty="0"/>
              <a:t> </a:t>
            </a:r>
            <a:r>
              <a:rPr sz="1200" spc="-90" dirty="0"/>
              <a:t>of</a:t>
            </a:r>
            <a:r>
              <a:rPr sz="1200" spc="10" dirty="0"/>
              <a:t> </a:t>
            </a:r>
            <a:r>
              <a:rPr sz="1200" spc="-50" dirty="0"/>
              <a:t>C</a:t>
            </a:r>
            <a:endParaRPr sz="1200"/>
          </a:p>
        </p:txBody>
      </p:sp>
      <p:sp>
        <p:nvSpPr>
          <p:cNvPr id="4" name="object 4"/>
          <p:cNvSpPr txBox="1"/>
          <p:nvPr/>
        </p:nvSpPr>
        <p:spPr>
          <a:xfrm>
            <a:off x="347294" y="457643"/>
            <a:ext cx="4692650" cy="1185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45" dirty="0">
                <a:solidFill>
                  <a:srgbClr val="22373A"/>
                </a:solidFill>
                <a:latin typeface="Arial Black"/>
                <a:cs typeface="Arial Black"/>
              </a:rPr>
              <a:t>Areas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85" dirty="0">
                <a:solidFill>
                  <a:srgbClr val="22373A"/>
                </a:solidFill>
                <a:latin typeface="Arial Black"/>
                <a:cs typeface="Arial Black"/>
              </a:rPr>
              <a:t>of</a:t>
            </a:r>
            <a:r>
              <a:rPr sz="1100" spc="3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30" dirty="0">
                <a:solidFill>
                  <a:srgbClr val="22373A"/>
                </a:solidFill>
                <a:latin typeface="Arial Black"/>
                <a:cs typeface="Arial Black"/>
              </a:rPr>
              <a:t>Application:</a:t>
            </a:r>
            <a:endParaRPr sz="1100">
              <a:latin typeface="Arial Black"/>
              <a:cs typeface="Arial Black"/>
            </a:endParaRPr>
          </a:p>
          <a:p>
            <a:pPr marL="289560" indent="-177800">
              <a:lnSpc>
                <a:spcPct val="100000"/>
              </a:lnSpc>
              <a:spcBef>
                <a:spcPts val="835"/>
              </a:spcBef>
              <a:buChar char="•"/>
              <a:tabLst>
                <a:tab pos="290195" algn="l"/>
              </a:tabLst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UNIX</a:t>
            </a:r>
            <a:r>
              <a:rPr sz="1100" spc="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operating</a:t>
            </a:r>
            <a:r>
              <a:rPr sz="1100" spc="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system</a:t>
            </a:r>
            <a:endParaRPr sz="1100">
              <a:latin typeface="Tahoma"/>
              <a:cs typeface="Tahoma"/>
            </a:endParaRPr>
          </a:p>
          <a:p>
            <a:pPr marL="289560" indent="-177800">
              <a:lnSpc>
                <a:spcPct val="100000"/>
              </a:lnSpc>
              <a:spcBef>
                <a:spcPts val="735"/>
              </a:spcBef>
              <a:buChar char="•"/>
              <a:tabLst>
                <a:tab pos="290195" algn="l"/>
              </a:tabLst>
            </a:pP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Computer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games</a:t>
            </a:r>
            <a:endParaRPr sz="1100">
              <a:latin typeface="Tahoma"/>
              <a:cs typeface="Tahoma"/>
            </a:endParaRPr>
          </a:p>
          <a:p>
            <a:pPr marL="289560" marR="5080" indent="-177165">
              <a:lnSpc>
                <a:spcPct val="118000"/>
              </a:lnSpc>
              <a:spcBef>
                <a:spcPts val="500"/>
              </a:spcBef>
              <a:buChar char="•"/>
              <a:tabLst>
                <a:tab pos="290195" algn="l"/>
              </a:tabLst>
            </a:pP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Due</a:t>
            </a:r>
            <a:r>
              <a:rPr sz="1100" spc="-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their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power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and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80" dirty="0">
                <a:solidFill>
                  <a:srgbClr val="22373A"/>
                </a:solidFill>
                <a:latin typeface="Tahoma"/>
                <a:cs typeface="Tahoma"/>
              </a:rPr>
              <a:t>ease</a:t>
            </a:r>
            <a:r>
              <a:rPr sz="1100" spc="-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use,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were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used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programming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the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special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effects</a:t>
            </a:r>
            <a:r>
              <a:rPr sz="1100" spc="-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for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Star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Wars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6913" y="1768378"/>
            <a:ext cx="2879750" cy="122389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55164" y="3038533"/>
            <a:ext cx="184975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solidFill>
                  <a:srgbClr val="22373A"/>
                </a:solidFill>
                <a:latin typeface="Tahoma"/>
                <a:cs typeface="Tahoma"/>
              </a:rPr>
              <a:t>Star</a:t>
            </a:r>
            <a:r>
              <a:rPr sz="9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22373A"/>
                </a:solidFill>
                <a:latin typeface="Tahoma"/>
                <a:cs typeface="Tahoma"/>
              </a:rPr>
              <a:t>Wars</a:t>
            </a:r>
            <a:r>
              <a:rPr sz="9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22373A"/>
                </a:solidFill>
                <a:latin typeface="Tahoma"/>
                <a:cs typeface="Tahoma"/>
              </a:rPr>
              <a:t>-</a:t>
            </a:r>
            <a:r>
              <a:rPr sz="9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9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22373A"/>
                </a:solidFill>
                <a:latin typeface="Tahoma"/>
                <a:cs typeface="Tahoma"/>
              </a:rPr>
              <a:t>Empire</a:t>
            </a:r>
            <a:r>
              <a:rPr sz="9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22373A"/>
                </a:solidFill>
                <a:latin typeface="Tahoma"/>
                <a:cs typeface="Tahoma"/>
              </a:rPr>
              <a:t>Strikes</a:t>
            </a:r>
            <a:r>
              <a:rPr sz="900" spc="-20" dirty="0">
                <a:solidFill>
                  <a:srgbClr val="22373A"/>
                </a:solidFill>
                <a:latin typeface="Tahoma"/>
                <a:cs typeface="Tahoma"/>
              </a:rPr>
              <a:t> Back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34937"/>
            <a:ext cx="5760085" cy="5080"/>
            <a:chOff x="0" y="3234937"/>
            <a:chExt cx="5760085" cy="5080"/>
          </a:xfrm>
        </p:grpSpPr>
        <p:sp>
          <p:nvSpPr>
            <p:cNvPr id="9" name="object 9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37"/>
              <a:ext cx="1291590" cy="5080"/>
            </a:xfrm>
            <a:custGeom>
              <a:avLst/>
              <a:gdLst/>
              <a:ahLst/>
              <a:cxnLst/>
              <a:rect l="l" t="t" r="r" b="b"/>
              <a:pathLst>
                <a:path w="1291590" h="5080">
                  <a:moveTo>
                    <a:pt x="0" y="5060"/>
                  </a:moveTo>
                  <a:lnTo>
                    <a:pt x="0" y="0"/>
                  </a:lnTo>
                  <a:lnTo>
                    <a:pt x="1291041" y="0"/>
                  </a:lnTo>
                  <a:lnTo>
                    <a:pt x="129104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22770" y="76375"/>
            <a:ext cx="5459095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194935" algn="l"/>
              </a:tabLst>
            </a:pPr>
            <a:r>
              <a:rPr sz="1200" dirty="0"/>
              <a:t>A</a:t>
            </a:r>
            <a:r>
              <a:rPr sz="1200" spc="-5" dirty="0"/>
              <a:t> </a:t>
            </a:r>
            <a:r>
              <a:rPr sz="1200" spc="-100" dirty="0"/>
              <a:t>Little</a:t>
            </a:r>
            <a:r>
              <a:rPr sz="1200" spc="10" dirty="0"/>
              <a:t> </a:t>
            </a:r>
            <a:r>
              <a:rPr sz="1200" spc="-125" dirty="0"/>
              <a:t>History</a:t>
            </a:r>
            <a:r>
              <a:rPr sz="1200" spc="25" dirty="0"/>
              <a:t> </a:t>
            </a:r>
            <a:r>
              <a:rPr sz="1200" spc="-90" dirty="0"/>
              <a:t>of</a:t>
            </a:r>
            <a:r>
              <a:rPr sz="1200" spc="10" dirty="0"/>
              <a:t> </a:t>
            </a:r>
            <a:r>
              <a:rPr sz="1200" spc="85" dirty="0"/>
              <a:t>C++</a:t>
            </a:r>
            <a:r>
              <a:rPr sz="1200" dirty="0"/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417458"/>
            <a:ext cx="5097780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8000"/>
              </a:lnSpc>
              <a:spcBef>
                <a:spcPts val="100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40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100" dirty="0">
                <a:solidFill>
                  <a:srgbClr val="22373A"/>
                </a:solidFill>
                <a:latin typeface="Arial Black"/>
                <a:cs typeface="Arial Black"/>
              </a:rPr>
              <a:t>C++</a:t>
            </a:r>
            <a:r>
              <a:rPr sz="1100" spc="4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35" dirty="0">
                <a:solidFill>
                  <a:srgbClr val="22373A"/>
                </a:solidFill>
                <a:latin typeface="Arial Black"/>
                <a:cs typeface="Arial Black"/>
              </a:rPr>
              <a:t>programming</a:t>
            </a:r>
            <a:r>
              <a:rPr sz="1100" spc="4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50" dirty="0">
                <a:solidFill>
                  <a:srgbClr val="22373A"/>
                </a:solidFill>
                <a:latin typeface="Arial Black"/>
                <a:cs typeface="Arial Black"/>
              </a:rPr>
              <a:t>language</a:t>
            </a:r>
            <a:r>
              <a:rPr sz="1100" spc="6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(originally</a:t>
            </a:r>
            <a:r>
              <a:rPr sz="1100" spc="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named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“C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Classes”)</a:t>
            </a:r>
            <a:r>
              <a:rPr sz="1100" spc="3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was</a:t>
            </a:r>
            <a:r>
              <a:rPr sz="1100" spc="3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devised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by</a:t>
            </a:r>
            <a:r>
              <a:rPr sz="1100" spc="5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90" dirty="0">
                <a:solidFill>
                  <a:srgbClr val="22373A"/>
                </a:solidFill>
                <a:latin typeface="Arial Black"/>
                <a:cs typeface="Arial Black"/>
              </a:rPr>
              <a:t>Bjarne</a:t>
            </a:r>
            <a:r>
              <a:rPr sz="1100" spc="5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spc="-110" dirty="0">
                <a:solidFill>
                  <a:srgbClr val="22373A"/>
                </a:solidFill>
                <a:latin typeface="Arial Black"/>
                <a:cs typeface="Arial Black"/>
              </a:rPr>
              <a:t>Stroustrup</a:t>
            </a:r>
            <a:r>
              <a:rPr sz="1100" spc="2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also</a:t>
            </a:r>
            <a:r>
              <a:rPr sz="11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an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45" dirty="0">
                <a:solidFill>
                  <a:srgbClr val="22373A"/>
                </a:solidFill>
                <a:latin typeface="Tahoma"/>
                <a:cs typeface="Tahoma"/>
              </a:rPr>
              <a:t>employee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from</a:t>
            </a:r>
            <a:r>
              <a:rPr sz="1100" spc="4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Bell</a:t>
            </a:r>
            <a:r>
              <a:rPr sz="11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Labs</a:t>
            </a:r>
            <a:r>
              <a:rPr sz="11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(AT&amp;T).</a:t>
            </a:r>
            <a:r>
              <a:rPr sz="11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Stroustrup</a:t>
            </a:r>
            <a:r>
              <a:rPr sz="1100" spc="4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started </a:t>
            </a:r>
            <a:r>
              <a:rPr sz="1100" spc="-30" dirty="0">
                <a:solidFill>
                  <a:srgbClr val="22373A"/>
                </a:solidFill>
                <a:latin typeface="Tahoma"/>
                <a:cs typeface="Tahoma"/>
              </a:rPr>
              <a:t>working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with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Classes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1979.</a:t>
            </a:r>
            <a:endParaRPr sz="1100">
              <a:latin typeface="Tahoma"/>
              <a:cs typeface="Tahoma"/>
            </a:endParaRPr>
          </a:p>
          <a:p>
            <a:pPr marL="12700" algn="just">
              <a:lnSpc>
                <a:spcPct val="100000"/>
              </a:lnSpc>
              <a:spcBef>
                <a:spcPts val="785"/>
              </a:spcBef>
            </a:pP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The</a:t>
            </a:r>
            <a:r>
              <a:rPr sz="1100" spc="7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22373A"/>
                </a:solidFill>
                <a:latin typeface="Tahoma"/>
                <a:cs typeface="Tahoma"/>
              </a:rPr>
              <a:t>first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35" dirty="0">
                <a:solidFill>
                  <a:srgbClr val="22373A"/>
                </a:solidFill>
                <a:latin typeface="Tahoma"/>
                <a:cs typeface="Tahoma"/>
              </a:rPr>
              <a:t>commercial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22373A"/>
                </a:solidFill>
                <a:latin typeface="Tahoma"/>
                <a:cs typeface="Tahoma"/>
              </a:rPr>
              <a:t>release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of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t</a:t>
            </a:r>
            <a:r>
              <a:rPr sz="1100" spc="-2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90" dirty="0">
                <a:solidFill>
                  <a:srgbClr val="22373A"/>
                </a:solidFill>
                <a:latin typeface="Tahoma"/>
                <a:cs typeface="Tahoma"/>
              </a:rPr>
              <a:t>he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C</a:t>
            </a:r>
            <a:r>
              <a:rPr sz="1100" spc="-2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++</a:t>
            </a:r>
            <a:r>
              <a:rPr sz="1100" spc="-60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l</a:t>
            </a:r>
            <a:r>
              <a:rPr sz="1100" spc="-21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75" dirty="0">
                <a:solidFill>
                  <a:srgbClr val="22373A"/>
                </a:solidFill>
                <a:latin typeface="Tahoma"/>
                <a:cs typeface="Tahoma"/>
              </a:rPr>
              <a:t>anguage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2373A"/>
                </a:solidFill>
                <a:latin typeface="Tahoma"/>
                <a:cs typeface="Tahoma"/>
              </a:rPr>
              <a:t>was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2373A"/>
                </a:solidFill>
                <a:latin typeface="Tahoma"/>
                <a:cs typeface="Tahoma"/>
              </a:rPr>
              <a:t>in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2373A"/>
                </a:solidFill>
                <a:latin typeface="Tahoma"/>
                <a:cs typeface="Tahoma"/>
              </a:rPr>
              <a:t>October</a:t>
            </a:r>
            <a:r>
              <a:rPr sz="1100" spc="-65" dirty="0">
                <a:solidFill>
                  <a:srgbClr val="22373A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2373A"/>
                </a:solidFill>
                <a:latin typeface="Tahoma"/>
                <a:cs typeface="Tahoma"/>
              </a:rPr>
              <a:t>1985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008" y="1431298"/>
            <a:ext cx="2268022" cy="170101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234944"/>
            <a:ext cx="5760085" cy="5080"/>
            <a:chOff x="0" y="3234944"/>
            <a:chExt cx="5760085" cy="5080"/>
          </a:xfrm>
        </p:grpSpPr>
        <p:sp>
          <p:nvSpPr>
            <p:cNvPr id="7" name="object 7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3234944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5760072" y="5054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3234944"/>
              <a:ext cx="1390650" cy="5080"/>
            </a:xfrm>
            <a:custGeom>
              <a:avLst/>
              <a:gdLst/>
              <a:ahLst/>
              <a:cxnLst/>
              <a:rect l="l" t="t" r="r" b="b"/>
              <a:pathLst>
                <a:path w="1390650" h="5080">
                  <a:moveTo>
                    <a:pt x="1390357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1390357" y="5054"/>
                  </a:lnTo>
                  <a:lnTo>
                    <a:pt x="1390357" y="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/>
              <a:t>A</a:t>
            </a:r>
            <a:r>
              <a:rPr sz="1200" spc="-5" dirty="0"/>
              <a:t> </a:t>
            </a:r>
            <a:r>
              <a:rPr sz="1200" spc="-100" dirty="0"/>
              <a:t>Little</a:t>
            </a:r>
            <a:r>
              <a:rPr sz="1200" spc="10" dirty="0"/>
              <a:t> </a:t>
            </a:r>
            <a:r>
              <a:rPr sz="1200" spc="-125" dirty="0"/>
              <a:t>History</a:t>
            </a:r>
            <a:r>
              <a:rPr sz="1200" spc="25" dirty="0"/>
              <a:t> </a:t>
            </a:r>
            <a:r>
              <a:rPr sz="1200" spc="-90" dirty="0"/>
              <a:t>of</a:t>
            </a:r>
            <a:r>
              <a:rPr sz="1200" spc="10" dirty="0"/>
              <a:t> </a:t>
            </a:r>
            <a:r>
              <a:rPr sz="1200" spc="85" dirty="0"/>
              <a:t>C++</a:t>
            </a:r>
            <a:endParaRPr sz="12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99" y="474287"/>
            <a:ext cx="4859883" cy="218779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59994" y="302900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972" y="0"/>
                </a:lnTo>
              </a:path>
            </a:pathLst>
          </a:custGeom>
          <a:ln w="5054">
            <a:solidFill>
              <a:srgbClr val="394A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931" y="2733636"/>
            <a:ext cx="3836670" cy="4641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8650">
              <a:lnSpc>
                <a:spcPct val="100000"/>
              </a:lnSpc>
              <a:spcBef>
                <a:spcPts val="95"/>
              </a:spcBef>
            </a:pPr>
            <a:r>
              <a:rPr sz="1000" spc="-85" dirty="0">
                <a:solidFill>
                  <a:srgbClr val="22373A"/>
                </a:solidFill>
                <a:latin typeface="Arial Black"/>
                <a:cs typeface="Arial Black"/>
              </a:rPr>
              <a:t>The</a:t>
            </a:r>
            <a:r>
              <a:rPr sz="1000" spc="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000" spc="-105" dirty="0">
                <a:solidFill>
                  <a:srgbClr val="22373A"/>
                </a:solidFill>
                <a:latin typeface="Arial Black"/>
                <a:cs typeface="Arial Black"/>
              </a:rPr>
              <a:t>roots</a:t>
            </a:r>
            <a:r>
              <a:rPr sz="1000" spc="20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000" spc="-75" dirty="0">
                <a:solidFill>
                  <a:srgbClr val="22373A"/>
                </a:solidFill>
                <a:latin typeface="Arial Black"/>
                <a:cs typeface="Arial Black"/>
              </a:rPr>
              <a:t>of</a:t>
            </a:r>
            <a:r>
              <a:rPr sz="1000" spc="15" dirty="0">
                <a:solidFill>
                  <a:srgbClr val="22373A"/>
                </a:solidFill>
                <a:latin typeface="Arial Black"/>
                <a:cs typeface="Arial Black"/>
              </a:rPr>
              <a:t> </a:t>
            </a:r>
            <a:r>
              <a:rPr sz="1000" spc="65" dirty="0">
                <a:solidFill>
                  <a:srgbClr val="22373A"/>
                </a:solidFill>
                <a:latin typeface="Arial Black"/>
                <a:cs typeface="Arial Black"/>
              </a:rPr>
              <a:t>C++</a:t>
            </a:r>
            <a:endParaRPr sz="10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900" dirty="0">
                <a:solidFill>
                  <a:srgbClr val="394A4E"/>
                </a:solidFill>
                <a:latin typeface="Tahoma"/>
                <a:cs typeface="Tahoma"/>
              </a:rPr>
              <a:t>“</a:t>
            </a:r>
            <a:r>
              <a:rPr sz="900" i="1" dirty="0">
                <a:solidFill>
                  <a:srgbClr val="394A4E"/>
                </a:solidFill>
                <a:latin typeface="Arial"/>
                <a:cs typeface="Arial"/>
              </a:rPr>
              <a:t>The</a:t>
            </a:r>
            <a:r>
              <a:rPr sz="900" i="1" spc="55" dirty="0">
                <a:solidFill>
                  <a:srgbClr val="394A4E"/>
                </a:solidFill>
                <a:latin typeface="Arial"/>
                <a:cs typeface="Arial"/>
              </a:rPr>
              <a:t> </a:t>
            </a:r>
            <a:r>
              <a:rPr sz="900" i="1" spc="-10" dirty="0">
                <a:solidFill>
                  <a:srgbClr val="394A4E"/>
                </a:solidFill>
                <a:latin typeface="Arial"/>
                <a:cs typeface="Arial"/>
              </a:rPr>
              <a:t>Evolution</a:t>
            </a:r>
            <a:r>
              <a:rPr sz="900" i="1" spc="55" dirty="0">
                <a:solidFill>
                  <a:srgbClr val="394A4E"/>
                </a:solidFill>
                <a:latin typeface="Arial"/>
                <a:cs typeface="Arial"/>
              </a:rPr>
              <a:t> </a:t>
            </a:r>
            <a:r>
              <a:rPr sz="900" i="1" dirty="0">
                <a:solidFill>
                  <a:srgbClr val="394A4E"/>
                </a:solidFill>
                <a:latin typeface="Arial"/>
                <a:cs typeface="Arial"/>
              </a:rPr>
              <a:t>of</a:t>
            </a:r>
            <a:r>
              <a:rPr sz="900" i="1" spc="60" dirty="0">
                <a:solidFill>
                  <a:srgbClr val="394A4E"/>
                </a:solidFill>
                <a:latin typeface="Arial"/>
                <a:cs typeface="Arial"/>
              </a:rPr>
              <a:t> </a:t>
            </a:r>
            <a:r>
              <a:rPr sz="900" i="1" dirty="0">
                <a:solidFill>
                  <a:srgbClr val="394A4E"/>
                </a:solidFill>
                <a:latin typeface="Arial"/>
                <a:cs typeface="Arial"/>
              </a:rPr>
              <a:t>C++Past,</a:t>
            </a:r>
            <a:r>
              <a:rPr sz="900" i="1" spc="55" dirty="0">
                <a:solidFill>
                  <a:srgbClr val="394A4E"/>
                </a:solidFill>
                <a:latin typeface="Arial"/>
                <a:cs typeface="Arial"/>
              </a:rPr>
              <a:t> </a:t>
            </a:r>
            <a:r>
              <a:rPr sz="900" i="1" spc="-25" dirty="0">
                <a:solidFill>
                  <a:srgbClr val="394A4E"/>
                </a:solidFill>
                <a:latin typeface="Arial"/>
                <a:cs typeface="Arial"/>
              </a:rPr>
              <a:t>Present,</a:t>
            </a:r>
            <a:r>
              <a:rPr sz="900" i="1" spc="60" dirty="0">
                <a:solidFill>
                  <a:srgbClr val="394A4E"/>
                </a:solidFill>
                <a:latin typeface="Arial"/>
                <a:cs typeface="Arial"/>
              </a:rPr>
              <a:t> </a:t>
            </a:r>
            <a:r>
              <a:rPr sz="900" i="1" spc="-10" dirty="0">
                <a:solidFill>
                  <a:srgbClr val="394A4E"/>
                </a:solidFill>
                <a:latin typeface="Arial"/>
                <a:cs typeface="Arial"/>
              </a:rPr>
              <a:t>and</a:t>
            </a:r>
            <a:r>
              <a:rPr sz="900" i="1" spc="55" dirty="0">
                <a:solidFill>
                  <a:srgbClr val="394A4E"/>
                </a:solidFill>
                <a:latin typeface="Arial"/>
                <a:cs typeface="Arial"/>
              </a:rPr>
              <a:t> </a:t>
            </a:r>
            <a:r>
              <a:rPr sz="900" i="1" dirty="0">
                <a:solidFill>
                  <a:srgbClr val="394A4E"/>
                </a:solidFill>
                <a:latin typeface="Arial"/>
                <a:cs typeface="Arial"/>
              </a:rPr>
              <a:t>Future</a:t>
            </a:r>
            <a:r>
              <a:rPr sz="900" dirty="0">
                <a:solidFill>
                  <a:srgbClr val="394A4E"/>
                </a:solidFill>
                <a:latin typeface="Tahoma"/>
                <a:cs typeface="Tahoma"/>
              </a:rPr>
              <a:t>”,</a:t>
            </a:r>
            <a:r>
              <a:rPr sz="900" spc="30" dirty="0">
                <a:solidFill>
                  <a:srgbClr val="394A4E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394A4E"/>
                </a:solidFill>
                <a:latin typeface="Tahoma"/>
                <a:cs typeface="Tahoma"/>
              </a:rPr>
              <a:t>B.</a:t>
            </a:r>
            <a:r>
              <a:rPr sz="900" spc="25" dirty="0">
                <a:solidFill>
                  <a:srgbClr val="394A4E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394A4E"/>
                </a:solidFill>
                <a:latin typeface="Tahoma"/>
                <a:cs typeface="Tahoma"/>
              </a:rPr>
              <a:t>Stroustrup,</a:t>
            </a:r>
            <a:r>
              <a:rPr sz="900" spc="30" dirty="0">
                <a:solidFill>
                  <a:srgbClr val="394A4E"/>
                </a:solidFill>
                <a:latin typeface="Tahoma"/>
                <a:cs typeface="Tahoma"/>
              </a:rPr>
              <a:t> </a:t>
            </a:r>
            <a:r>
              <a:rPr sz="900" spc="-10" dirty="0">
                <a:solidFill>
                  <a:srgbClr val="394A4E"/>
                </a:solidFill>
                <a:latin typeface="Tahoma"/>
                <a:cs typeface="Tahoma"/>
              </a:rPr>
              <a:t>CppCon16</a:t>
            </a:r>
            <a:endParaRPr sz="9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234944"/>
            <a:ext cx="5760085" cy="5080"/>
            <a:chOff x="0" y="3234944"/>
            <a:chExt cx="5760085" cy="5080"/>
          </a:xfrm>
        </p:grpSpPr>
        <p:sp>
          <p:nvSpPr>
            <p:cNvPr id="9" name="object 9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5C5B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234944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5760072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5760072" y="5054"/>
                  </a:lnTo>
                  <a:lnTo>
                    <a:pt x="5760072" y="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3234944"/>
              <a:ext cx="1489710" cy="5080"/>
            </a:xfrm>
            <a:custGeom>
              <a:avLst/>
              <a:gdLst/>
              <a:ahLst/>
              <a:cxnLst/>
              <a:rect l="l" t="t" r="r" b="b"/>
              <a:pathLst>
                <a:path w="1489710" h="5080">
                  <a:moveTo>
                    <a:pt x="1489671" y="0"/>
                  </a:moveTo>
                  <a:lnTo>
                    <a:pt x="0" y="0"/>
                  </a:lnTo>
                  <a:lnTo>
                    <a:pt x="0" y="5054"/>
                  </a:lnTo>
                  <a:lnTo>
                    <a:pt x="1489671" y="5054"/>
                  </a:lnTo>
                  <a:lnTo>
                    <a:pt x="1489671" y="0"/>
                  </a:lnTo>
                  <a:close/>
                </a:path>
              </a:pathLst>
            </a:custGeom>
            <a:solidFill>
              <a:srgbClr val="EB81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3364</Words>
  <Application>Microsoft Office PowerPoint</Application>
  <PresentationFormat>Custom</PresentationFormat>
  <Paragraphs>508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Arial Black</vt:lpstr>
      <vt:lpstr>Calibri</vt:lpstr>
      <vt:lpstr>Consolas</vt:lpstr>
      <vt:lpstr>Gill Sans MT</vt:lpstr>
      <vt:lpstr>Palatino Linotype</vt:lpstr>
      <vt:lpstr>Tahoma</vt:lpstr>
      <vt:lpstr>Trebuchet MS</vt:lpstr>
      <vt:lpstr>Office Theme</vt:lpstr>
      <vt:lpstr>C++ Programming</vt:lpstr>
      <vt:lpstr>Agenda Today</vt:lpstr>
      <vt:lpstr>A Little History of C/C++</vt:lpstr>
      <vt:lpstr>The Assembly Programming Language</vt:lpstr>
      <vt:lpstr>A Little History of C </vt:lpstr>
      <vt:lpstr>A Little History of C</vt:lpstr>
      <vt:lpstr>A Little History of C</vt:lpstr>
      <vt:lpstr>A Little History of C++ </vt:lpstr>
      <vt:lpstr>A Little History of C++</vt:lpstr>
      <vt:lpstr>PowerPoint Presentation</vt:lpstr>
      <vt:lpstr>About Evolution</vt:lpstr>
      <vt:lpstr>Areas of Application and Popularity</vt:lpstr>
      <vt:lpstr>Most Popular Programming Languages (IEEE Spectrum - 2022)</vt:lpstr>
      <vt:lpstr>Most Popular Programming Languages (TIOBE - December. 2022)</vt:lpstr>
      <vt:lpstr>Most Popular Programming Languages (Redmonk - June, 2022)</vt:lpstr>
      <vt:lpstr>Why C++ is so Popular?</vt:lpstr>
      <vt:lpstr>Why C++ is so Popular?</vt:lpstr>
      <vt:lpstr>Areas of Application</vt:lpstr>
      <vt:lpstr>Areas of Application 2/2</vt:lpstr>
      <vt:lpstr>Why C++ is so Important?</vt:lpstr>
      <vt:lpstr>PowerPoint Presentation</vt:lpstr>
      <vt:lpstr>Performance</vt:lpstr>
      <vt:lpstr>Performance</vt:lpstr>
      <vt:lpstr>PowerPoint Presentation</vt:lpstr>
      <vt:lpstr>Performance/Expressiveness Trade-off</vt:lpstr>
      <vt:lpstr>Memory Usage</vt:lpstr>
      <vt:lpstr>PowerPoint Presentation</vt:lpstr>
      <vt:lpstr>CO2 Production</vt:lpstr>
      <vt:lpstr>USACO</vt:lpstr>
      <vt:lpstr>C++ Philosophy</vt:lpstr>
      <vt:lpstr>C++ Philosophy - Performance</vt:lpstr>
      <vt:lpstr>C++ Philosophy - Type Safety</vt:lpstr>
      <vt:lpstr>C++ Philosophy</vt:lpstr>
      <vt:lpstr>Who is C++ for?</vt:lpstr>
      <vt:lpstr>PowerPoint Presentation</vt:lpstr>
      <vt:lpstr>C++ Weaknesses</vt:lpstr>
      <vt:lpstr>Why C++ is so Difficult?</vt:lpstr>
      <vt:lpstr>Why C++ is so Difficult?</vt:lpstr>
      <vt:lpstr>C++ Weaknesses</vt:lpstr>
      <vt:lpstr>C++ Weaknesses</vt:lpstr>
      <vt:lpstr>Language Complexity</vt:lpstr>
      <vt:lpstr>References</vt:lpstr>
      <vt:lpstr>References</vt:lpstr>
      <vt:lpstr>The Course</vt:lpstr>
      <vt:lpstr>The Course:  9 Weeks on C++20/C++23</vt:lpstr>
      <vt:lpstr>“The only way to learn a new pro- gramming language is by writing pro- grams in it” Dennis Ritchie</vt:lpstr>
      <vt:lpstr>Installation</vt:lpstr>
      <vt:lpstr>Software Installs</vt:lpstr>
      <vt:lpstr>Install WSL on Windows</vt:lpstr>
      <vt:lpstr>Install VS Code</vt:lpstr>
      <vt:lpstr>What Compiler Should I Use?</vt:lpstr>
      <vt:lpstr>Install the Compilers</vt:lpstr>
      <vt:lpstr>What Editor/IDE Compiler Should I Use?</vt:lpstr>
      <vt:lpstr>PowerPoint Presentation</vt:lpstr>
      <vt:lpstr>How to Compile?</vt:lpstr>
      <vt:lpstr>PowerPoint Presentation</vt:lpstr>
      <vt:lpstr>Hello World</vt:lpstr>
      <vt:lpstr>Hello World</vt:lpstr>
      <vt:lpstr>Hello World</vt:lpstr>
      <vt:lpstr>I/O Stream (std::cout)</vt:lpstr>
      <vt:lpstr>I/O Stream (Why should we prefer I/O stream?)</vt:lpstr>
      <vt:lpstr>I/O Stream (Common C errors)</vt:lpstr>
      <vt:lpstr>Online Practices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C++  Programming10pt - to1. Introduction</dc:title>
  <dc:creator>Federico Busato</dc:creator>
  <cp:lastModifiedBy>Owen Chen</cp:lastModifiedBy>
  <cp:revision>9</cp:revision>
  <dcterms:created xsi:type="dcterms:W3CDTF">2023-06-15T20:38:44Z</dcterms:created>
  <dcterms:modified xsi:type="dcterms:W3CDTF">2023-06-16T03:06:23Z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2023-04-02T00:00:00Z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2023-06-15T00:00:00Z</vt:filetime>
  </property>
  <property fmtid="{D5CDD505-2E9C-101B-9397-08002B2CF9AE}" pid="5" name="PTEX.Fullbanner">
    <vt:lpwstr>This is pdfTeX, Version 3.141592653-2.6-1.40.24 (TeX Live 2022) kpathsea version 6.3.4</vt:lpwstr>
  </property>
  <property fmtid="{D5CDD505-2E9C-101B-9397-08002B2CF9AE}" pid="6" name="Producer">
    <vt:lpwstr>pdfTeX-1.40.24</vt:lpwstr>
  </property>
</Properties>
</file>